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38"/>
  </p:notesMasterIdLst>
  <p:handoutMasterIdLst>
    <p:handoutMasterId r:id="rId39"/>
  </p:handoutMasterIdLst>
  <p:sldIdLst>
    <p:sldId id="256" r:id="rId2"/>
    <p:sldId id="257" r:id="rId3"/>
    <p:sldId id="262" r:id="rId4"/>
    <p:sldId id="264" r:id="rId5"/>
    <p:sldId id="263" r:id="rId6"/>
    <p:sldId id="258" r:id="rId7"/>
    <p:sldId id="259" r:id="rId8"/>
    <p:sldId id="260" r:id="rId9"/>
    <p:sldId id="311" r:id="rId10"/>
    <p:sldId id="268" r:id="rId11"/>
    <p:sldId id="305" r:id="rId12"/>
    <p:sldId id="306" r:id="rId13"/>
    <p:sldId id="284" r:id="rId14"/>
    <p:sldId id="289" r:id="rId15"/>
    <p:sldId id="287" r:id="rId16"/>
    <p:sldId id="286" r:id="rId17"/>
    <p:sldId id="285" r:id="rId18"/>
    <p:sldId id="290" r:id="rId19"/>
    <p:sldId id="293" r:id="rId20"/>
    <p:sldId id="294" r:id="rId21"/>
    <p:sldId id="295" r:id="rId22"/>
    <p:sldId id="298" r:id="rId23"/>
    <p:sldId id="299" r:id="rId24"/>
    <p:sldId id="300" r:id="rId25"/>
    <p:sldId id="301" r:id="rId26"/>
    <p:sldId id="302" r:id="rId27"/>
    <p:sldId id="304" r:id="rId28"/>
    <p:sldId id="308" r:id="rId29"/>
    <p:sldId id="309" r:id="rId30"/>
    <p:sldId id="271" r:id="rId31"/>
    <p:sldId id="272" r:id="rId32"/>
    <p:sldId id="313" r:id="rId33"/>
    <p:sldId id="312" r:id="rId34"/>
    <p:sldId id="281" r:id="rId35"/>
    <p:sldId id="282" r:id="rId36"/>
    <p:sldId id="283" r:id="rId37"/>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3D95"/>
    <a:srgbClr val="EC6701"/>
    <a:srgbClr val="EEA1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5" autoAdjust="0"/>
    <p:restoredTop sz="86337" autoAdjust="0"/>
  </p:normalViewPr>
  <p:slideViewPr>
    <p:cSldViewPr>
      <p:cViewPr varScale="1">
        <p:scale>
          <a:sx n="96" d="100"/>
          <a:sy n="96" d="100"/>
        </p:scale>
        <p:origin x="12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14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Cartel2"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1"/>
          <c:tx>
            <c:strRef>
              <c:f>Foglio1!$B$1</c:f>
              <c:strCache>
                <c:ptCount val="1"/>
                <c:pt idx="0">
                  <c:v>Reddito professionale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it-I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Foglio1!$A$2:$A$6</c:f>
              <c:numCache>
                <c:formatCode>General</c:formatCode>
                <c:ptCount val="5"/>
                <c:pt idx="0">
                  <c:v>2011</c:v>
                </c:pt>
                <c:pt idx="1">
                  <c:v>2012</c:v>
                </c:pt>
                <c:pt idx="2">
                  <c:v>2013</c:v>
                </c:pt>
                <c:pt idx="3">
                  <c:v>2014</c:v>
                </c:pt>
                <c:pt idx="4">
                  <c:v>2015</c:v>
                </c:pt>
              </c:numCache>
            </c:numRef>
          </c:cat>
          <c:val>
            <c:numRef>
              <c:f>Foglio1!$B$2:$B$6</c:f>
              <c:numCache>
                <c:formatCode>"€"\ #,##0.00</c:formatCode>
                <c:ptCount val="5"/>
                <c:pt idx="0">
                  <c:v>22030.124500000002</c:v>
                </c:pt>
                <c:pt idx="1">
                  <c:v>21581.338199999998</c:v>
                </c:pt>
                <c:pt idx="2">
                  <c:v>20490.879700000001</c:v>
                </c:pt>
                <c:pt idx="3">
                  <c:v>19949.705399999999</c:v>
                </c:pt>
                <c:pt idx="4">
                  <c:v>18854.4627</c:v>
                </c:pt>
              </c:numCache>
            </c:numRef>
          </c:val>
          <c:smooth val="0"/>
          <c:extLst>
            <c:ext xmlns:c16="http://schemas.microsoft.com/office/drawing/2014/chart" uri="{C3380CC4-5D6E-409C-BE32-E72D297353CC}">
              <c16:uniqueId val="{00000000-A68B-4F2A-A2E8-EF3F22F7624C}"/>
            </c:ext>
          </c:extLst>
        </c:ser>
        <c:ser>
          <c:idx val="2"/>
          <c:order val="2"/>
          <c:tx>
            <c:strRef>
              <c:f>Foglio1!$C$1</c:f>
              <c:strCache>
                <c:ptCount val="1"/>
                <c:pt idx="0">
                  <c:v>Volume d'affari</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it-I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Foglio1!$A$2:$A$6</c:f>
              <c:numCache>
                <c:formatCode>General</c:formatCode>
                <c:ptCount val="5"/>
                <c:pt idx="0">
                  <c:v>2011</c:v>
                </c:pt>
                <c:pt idx="1">
                  <c:v>2012</c:v>
                </c:pt>
                <c:pt idx="2">
                  <c:v>2013</c:v>
                </c:pt>
                <c:pt idx="3">
                  <c:v>2014</c:v>
                </c:pt>
                <c:pt idx="4">
                  <c:v>2015</c:v>
                </c:pt>
              </c:numCache>
            </c:numRef>
          </c:cat>
          <c:val>
            <c:numRef>
              <c:f>Foglio1!$C$2:$C$6</c:f>
              <c:numCache>
                <c:formatCode>"€"\ #,##0.00</c:formatCode>
                <c:ptCount val="5"/>
                <c:pt idx="0">
                  <c:v>34476.040999999997</c:v>
                </c:pt>
                <c:pt idx="1">
                  <c:v>33802.3963</c:v>
                </c:pt>
                <c:pt idx="2">
                  <c:v>32199.403600000001</c:v>
                </c:pt>
                <c:pt idx="3">
                  <c:v>30732.6803</c:v>
                </c:pt>
                <c:pt idx="4">
                  <c:v>29038.9136</c:v>
                </c:pt>
              </c:numCache>
            </c:numRef>
          </c:val>
          <c:smooth val="0"/>
          <c:extLst>
            <c:ext xmlns:c16="http://schemas.microsoft.com/office/drawing/2014/chart" uri="{C3380CC4-5D6E-409C-BE32-E72D297353CC}">
              <c16:uniqueId val="{00000001-A68B-4F2A-A2E8-EF3F22F7624C}"/>
            </c:ext>
          </c:extLst>
        </c:ser>
        <c:dLbls>
          <c:dLblPos val="t"/>
          <c:showLegendKey val="0"/>
          <c:showVal val="1"/>
          <c:showCatName val="0"/>
          <c:showSerName val="0"/>
          <c:showPercent val="0"/>
          <c:showBubbleSize val="0"/>
        </c:dLbls>
        <c:marker val="1"/>
        <c:smooth val="0"/>
        <c:axId val="2127974328"/>
        <c:axId val="2127970744"/>
        <c:extLst>
          <c:ext xmlns:c15="http://schemas.microsoft.com/office/drawing/2012/chart" uri="{02D57815-91ED-43cb-92C2-25804820EDAC}">
            <c15:filteredLineSeries>
              <c15:ser>
                <c:idx val="0"/>
                <c:order val="0"/>
                <c:tx>
                  <c:strRef>
                    <c:extLst>
                      <c:ext uri="{02D57815-91ED-43cb-92C2-25804820EDAC}">
                        <c15:formulaRef>
                          <c15:sqref>Foglio1!$A$1</c15:sqref>
                        </c15:formulaRef>
                      </c:ext>
                    </c:extLst>
                    <c:strCache>
                      <c:ptCount val="1"/>
                      <c:pt idx="0">
                        <c:v>anno</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t"/>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Foglio1!$A$2:$A$6</c15:sqref>
                        </c15:formulaRef>
                      </c:ext>
                    </c:extLst>
                    <c:numCache>
                      <c:formatCode>General</c:formatCode>
                      <c:ptCount val="5"/>
                      <c:pt idx="0">
                        <c:v>2011</c:v>
                      </c:pt>
                      <c:pt idx="1">
                        <c:v>2012</c:v>
                      </c:pt>
                      <c:pt idx="2">
                        <c:v>2013</c:v>
                      </c:pt>
                      <c:pt idx="3">
                        <c:v>2014</c:v>
                      </c:pt>
                      <c:pt idx="4">
                        <c:v>2015</c:v>
                      </c:pt>
                    </c:numCache>
                  </c:numRef>
                </c:cat>
                <c:val>
                  <c:numRef>
                    <c:extLst>
                      <c:ext uri="{02D57815-91ED-43cb-92C2-25804820EDAC}">
                        <c15:formulaRef>
                          <c15:sqref>Foglio1!$A$2:$A$6</c15:sqref>
                        </c15:formulaRef>
                      </c:ext>
                    </c:extLst>
                    <c:numCache>
                      <c:formatCode>General</c:formatCode>
                      <c:ptCount val="5"/>
                      <c:pt idx="0">
                        <c:v>2011</c:v>
                      </c:pt>
                      <c:pt idx="1">
                        <c:v>2012</c:v>
                      </c:pt>
                      <c:pt idx="2">
                        <c:v>2013</c:v>
                      </c:pt>
                      <c:pt idx="3">
                        <c:v>2014</c:v>
                      </c:pt>
                      <c:pt idx="4">
                        <c:v>2015</c:v>
                      </c:pt>
                    </c:numCache>
                  </c:numRef>
                </c:val>
                <c:smooth val="0"/>
                <c:extLst>
                  <c:ext xmlns:c16="http://schemas.microsoft.com/office/drawing/2014/chart" uri="{C3380CC4-5D6E-409C-BE32-E72D297353CC}">
                    <c16:uniqueId val="{00000002-A68B-4F2A-A2E8-EF3F22F7624C}"/>
                  </c:ext>
                </c:extLst>
              </c15:ser>
            </c15:filteredLineSeries>
          </c:ext>
        </c:extLst>
      </c:lineChart>
      <c:catAx>
        <c:axId val="2127974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it-IT"/>
          </a:p>
        </c:txPr>
        <c:crossAx val="2127970744"/>
        <c:crosses val="autoZero"/>
        <c:auto val="1"/>
        <c:lblAlgn val="ctr"/>
        <c:lblOffset val="100"/>
        <c:noMultiLvlLbl val="0"/>
      </c:catAx>
      <c:valAx>
        <c:axId val="2127970744"/>
        <c:scaling>
          <c:orientation val="minMax"/>
          <c:min val="15000"/>
        </c:scaling>
        <c:delete val="0"/>
        <c:axPos val="l"/>
        <c:majorGridlines>
          <c:spPr>
            <a:ln w="9525" cap="flat" cmpd="sng" algn="ctr">
              <a:solidFill>
                <a:schemeClr val="tx1">
                  <a:lumMod val="15000"/>
                  <a:lumOff val="85000"/>
                </a:schemeClr>
              </a:solidFill>
              <a:round/>
            </a:ln>
            <a:effectLst/>
          </c:spPr>
        </c:majorGridlines>
        <c:numFmt formatCode="&quot;€&quot;\ #,##0.0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it-IT"/>
          </a:p>
        </c:txPr>
        <c:crossAx val="2127974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8A0909-3A91-4CD6-8635-DC0B577DD20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05BB5A3A-D15C-4F5E-8B38-95A0D61B103F}">
      <dgm:prSet custT="1">
        <dgm:style>
          <a:lnRef idx="0">
            <a:schemeClr val="accent2"/>
          </a:lnRef>
          <a:fillRef idx="3">
            <a:schemeClr val="accent2"/>
          </a:fillRef>
          <a:effectRef idx="3">
            <a:schemeClr val="accent2"/>
          </a:effectRef>
          <a:fontRef idx="minor">
            <a:schemeClr val="lt1"/>
          </a:fontRef>
        </dgm:style>
      </dgm:prSet>
      <dgm:spPr/>
      <dgm:t>
        <a:bodyPr/>
        <a:lstStyle/>
        <a:p>
          <a:pPr rtl="0"/>
          <a:r>
            <a:rPr lang="it-IT" sz="2000" dirty="0" smtClean="0"/>
            <a:t>Molti cambiamenti apportati, i principali:</a:t>
          </a:r>
          <a:endParaRPr lang="it-IT" sz="2000" dirty="0"/>
        </a:p>
      </dgm:t>
    </dgm:pt>
    <dgm:pt modelId="{CD96743F-19A9-402B-8BC6-CBEF59911266}" type="parTrans" cxnId="{55E08DE9-C4EF-402E-9C32-684162877F11}">
      <dgm:prSet/>
      <dgm:spPr/>
      <dgm:t>
        <a:bodyPr/>
        <a:lstStyle/>
        <a:p>
          <a:endParaRPr lang="it-IT"/>
        </a:p>
      </dgm:t>
    </dgm:pt>
    <dgm:pt modelId="{FF6ED8B7-A876-4573-8738-E7537854286C}" type="sibTrans" cxnId="{55E08DE9-C4EF-402E-9C32-684162877F11}">
      <dgm:prSet/>
      <dgm:spPr/>
      <dgm:t>
        <a:bodyPr/>
        <a:lstStyle/>
        <a:p>
          <a:endParaRPr lang="it-IT"/>
        </a:p>
      </dgm:t>
    </dgm:pt>
    <dgm:pt modelId="{35E065B8-22A2-43A9-8EEA-7C3D64039EC9}">
      <dgm:prSet/>
      <dgm:spPr/>
      <dgm:t>
        <a:bodyPr/>
        <a:lstStyle/>
        <a:p>
          <a:pPr algn="l" rtl="0"/>
          <a:r>
            <a:rPr lang="it-IT" dirty="0" smtClean="0"/>
            <a:t>Pensione di vecchiaia a 66 anni più la speranza di vita (nel 2017-  66 anni e 7 mesi)</a:t>
          </a:r>
          <a:endParaRPr lang="it-IT" dirty="0"/>
        </a:p>
      </dgm:t>
    </dgm:pt>
    <dgm:pt modelId="{B73FDF53-E444-4C81-883D-B7BC0B9AA449}" type="parTrans" cxnId="{6515632F-297C-44D5-A4EF-0814506AEC4C}">
      <dgm:prSet/>
      <dgm:spPr/>
      <dgm:t>
        <a:bodyPr/>
        <a:lstStyle/>
        <a:p>
          <a:endParaRPr lang="it-IT"/>
        </a:p>
      </dgm:t>
    </dgm:pt>
    <dgm:pt modelId="{F833E046-4FB9-4832-A36C-2666B84E85E9}" type="sibTrans" cxnId="{6515632F-297C-44D5-A4EF-0814506AEC4C}">
      <dgm:prSet/>
      <dgm:spPr/>
      <dgm:t>
        <a:bodyPr/>
        <a:lstStyle/>
        <a:p>
          <a:endParaRPr lang="it-IT"/>
        </a:p>
      </dgm:t>
    </dgm:pt>
    <dgm:pt modelId="{80627925-691E-4200-9DDA-12479FDD4A9A}">
      <dgm:prSet/>
      <dgm:spPr/>
      <dgm:t>
        <a:bodyPr/>
        <a:lstStyle/>
        <a:p>
          <a:pPr algn="l" rtl="0"/>
          <a:r>
            <a:rPr lang="it-IT" dirty="0" smtClean="0"/>
            <a:t>Pro-rata contributivo per tutti a decorrere dall'1.1.2012;</a:t>
          </a:r>
          <a:endParaRPr lang="it-IT" dirty="0"/>
        </a:p>
      </dgm:t>
    </dgm:pt>
    <dgm:pt modelId="{18624EE3-DC97-4194-A5CD-B00B4D71F0D4}" type="parTrans" cxnId="{6E62CDC0-D0F2-4DC8-BA64-7E5100F15798}">
      <dgm:prSet/>
      <dgm:spPr/>
      <dgm:t>
        <a:bodyPr/>
        <a:lstStyle/>
        <a:p>
          <a:endParaRPr lang="it-IT"/>
        </a:p>
      </dgm:t>
    </dgm:pt>
    <dgm:pt modelId="{C2BD568F-8CD2-4A09-BA0C-892FC35101EC}" type="sibTrans" cxnId="{6E62CDC0-D0F2-4DC8-BA64-7E5100F15798}">
      <dgm:prSet/>
      <dgm:spPr/>
      <dgm:t>
        <a:bodyPr/>
        <a:lstStyle/>
        <a:p>
          <a:endParaRPr lang="it-IT"/>
        </a:p>
      </dgm:t>
    </dgm:pt>
    <dgm:pt modelId="{1778111F-F81E-450F-8BEF-8E4F86B7D9E8}">
      <dgm:prSet/>
      <dgm:spPr/>
      <dgm:t>
        <a:bodyPr/>
        <a:lstStyle/>
        <a:p>
          <a:pPr algn="l" rtl="0"/>
          <a:r>
            <a:rPr lang="it-IT" dirty="0" smtClean="0"/>
            <a:t>Nel caso di chi ha iniziato a contribuire dal 1996 almeno 1,5 volte la minima</a:t>
          </a:r>
          <a:endParaRPr lang="it-IT" dirty="0"/>
        </a:p>
      </dgm:t>
    </dgm:pt>
    <dgm:pt modelId="{53122003-4074-450C-80A7-BFB490B9B62A}" type="parTrans" cxnId="{E754B212-A8F7-4D66-98DD-FB7A929DFE0F}">
      <dgm:prSet/>
      <dgm:spPr/>
      <dgm:t>
        <a:bodyPr/>
        <a:lstStyle/>
        <a:p>
          <a:endParaRPr lang="it-IT"/>
        </a:p>
      </dgm:t>
    </dgm:pt>
    <dgm:pt modelId="{5C1E0C04-DD8B-4D35-A2ED-B0A879977443}" type="sibTrans" cxnId="{E754B212-A8F7-4D66-98DD-FB7A929DFE0F}">
      <dgm:prSet/>
      <dgm:spPr/>
      <dgm:t>
        <a:bodyPr/>
        <a:lstStyle/>
        <a:p>
          <a:endParaRPr lang="it-IT"/>
        </a:p>
      </dgm:t>
    </dgm:pt>
    <dgm:pt modelId="{2837EEAA-28C1-4B36-BFC3-58FCA7B6B683}">
      <dgm:prSet/>
      <dgm:spPr/>
      <dgm:t>
        <a:bodyPr/>
        <a:lstStyle/>
        <a:p>
          <a:pPr algn="l" rtl="0"/>
          <a:r>
            <a:rPr lang="it-IT" dirty="0" smtClean="0"/>
            <a:t>Adeguamento periodico (a regime ogni due anni) dell’età di accesso alla pensione.</a:t>
          </a:r>
          <a:endParaRPr lang="it-IT" dirty="0"/>
        </a:p>
      </dgm:t>
    </dgm:pt>
    <dgm:pt modelId="{C04E102C-5DA9-433C-A2F2-267BC1C4966E}" type="parTrans" cxnId="{0D6F1194-EEC0-4FC1-8AED-6CCA4E1185D7}">
      <dgm:prSet/>
      <dgm:spPr/>
      <dgm:t>
        <a:bodyPr/>
        <a:lstStyle/>
        <a:p>
          <a:endParaRPr lang="it-IT"/>
        </a:p>
      </dgm:t>
    </dgm:pt>
    <dgm:pt modelId="{80D8CA72-8ADD-42B2-AD54-93D67588BC34}" type="sibTrans" cxnId="{0D6F1194-EEC0-4FC1-8AED-6CCA4E1185D7}">
      <dgm:prSet/>
      <dgm:spPr/>
      <dgm:t>
        <a:bodyPr/>
        <a:lstStyle/>
        <a:p>
          <a:endParaRPr lang="it-IT"/>
        </a:p>
      </dgm:t>
    </dgm:pt>
    <dgm:pt modelId="{721505A6-5F6A-4274-AEEC-F6390D2D4D27}">
      <dgm:prSet/>
      <dgm:spPr/>
      <dgm:t>
        <a:bodyPr/>
        <a:lstStyle/>
        <a:p>
          <a:pPr algn="l" rtl="0"/>
          <a:r>
            <a:rPr lang="it-IT" dirty="0" smtClean="0"/>
            <a:t>Allungamento graduale entro il 2018 dell’età di pensionamento di vecchiaia delle lavoratrici dipendenti private fino allo stessa età degli altri lavoratori</a:t>
          </a:r>
          <a:endParaRPr lang="it-IT" dirty="0"/>
        </a:p>
      </dgm:t>
    </dgm:pt>
    <dgm:pt modelId="{3D143F7B-62FA-49EC-86DF-3A4ED4C3706C}" type="parTrans" cxnId="{13922A34-EF70-4A93-8D95-6256877F6DDC}">
      <dgm:prSet/>
      <dgm:spPr/>
      <dgm:t>
        <a:bodyPr/>
        <a:lstStyle/>
        <a:p>
          <a:endParaRPr lang="it-IT"/>
        </a:p>
      </dgm:t>
    </dgm:pt>
    <dgm:pt modelId="{A5EEF03C-11B3-41BE-A7A6-1724AC32ECB0}" type="sibTrans" cxnId="{13922A34-EF70-4A93-8D95-6256877F6DDC}">
      <dgm:prSet/>
      <dgm:spPr/>
      <dgm:t>
        <a:bodyPr/>
        <a:lstStyle/>
        <a:p>
          <a:endParaRPr lang="it-IT"/>
        </a:p>
      </dgm:t>
    </dgm:pt>
    <dgm:pt modelId="{22AB59F9-1B9B-44A6-9908-8C6C8FC8AA6D}">
      <dgm:prSet/>
      <dgm:spPr/>
      <dgm:t>
        <a:bodyPr/>
        <a:lstStyle/>
        <a:p>
          <a:pPr algn="l" rtl="0"/>
          <a:r>
            <a:rPr lang="it-IT" dirty="0" smtClean="0"/>
            <a:t>Eliminazione della pensione di anzianità e introduzione della pensione «anticipata» per chi ha almeno 42 anni (41 per le donne) e non raggiunge il requisito dell’età</a:t>
          </a:r>
          <a:endParaRPr lang="it-IT" dirty="0"/>
        </a:p>
      </dgm:t>
    </dgm:pt>
    <dgm:pt modelId="{C0B88004-1AF9-4957-90C1-7F565FE420D9}" type="parTrans" cxnId="{A52DDAF4-FF87-40BA-8990-EBCFAB5D3652}">
      <dgm:prSet/>
      <dgm:spPr/>
      <dgm:t>
        <a:bodyPr/>
        <a:lstStyle/>
        <a:p>
          <a:endParaRPr lang="it-IT"/>
        </a:p>
      </dgm:t>
    </dgm:pt>
    <dgm:pt modelId="{2B5B73E7-9B90-488C-8636-C3CE640FFA52}" type="sibTrans" cxnId="{A52DDAF4-FF87-40BA-8990-EBCFAB5D3652}">
      <dgm:prSet/>
      <dgm:spPr/>
      <dgm:t>
        <a:bodyPr/>
        <a:lstStyle/>
        <a:p>
          <a:endParaRPr lang="it-IT"/>
        </a:p>
      </dgm:t>
    </dgm:pt>
    <dgm:pt modelId="{617DF574-75AA-4F81-944D-B0806DC4FDE5}">
      <dgm:prSet/>
      <dgm:spPr/>
      <dgm:t>
        <a:bodyPr/>
        <a:lstStyle/>
        <a:p>
          <a:pPr algn="l" rtl="0"/>
          <a:r>
            <a:rPr lang="it-IT" dirty="0" smtClean="0"/>
            <a:t>Nel 2017 - 42 anni e 10 mesi per gli uomini e 41 anni e 10 mesi per le donne</a:t>
          </a:r>
          <a:endParaRPr lang="it-IT" dirty="0"/>
        </a:p>
      </dgm:t>
    </dgm:pt>
    <dgm:pt modelId="{09BA856C-1800-4C6E-85A6-D198865EBF65}" type="parTrans" cxnId="{44B3B0DE-9BC8-48C8-921A-CB07DDC11A2E}">
      <dgm:prSet/>
      <dgm:spPr/>
    </dgm:pt>
    <dgm:pt modelId="{E764580D-43CE-423E-891C-AED58C970642}" type="sibTrans" cxnId="{44B3B0DE-9BC8-48C8-921A-CB07DDC11A2E}">
      <dgm:prSet/>
      <dgm:spPr/>
    </dgm:pt>
    <dgm:pt modelId="{F30EF69D-A82B-43BE-A2E7-D380E99C0BF1}" type="pres">
      <dgm:prSet presAssocID="{748A0909-3A91-4CD6-8635-DC0B577DD208}" presName="linear" presStyleCnt="0">
        <dgm:presLayoutVars>
          <dgm:dir/>
          <dgm:animLvl val="lvl"/>
          <dgm:resizeHandles val="exact"/>
        </dgm:presLayoutVars>
      </dgm:prSet>
      <dgm:spPr/>
      <dgm:t>
        <a:bodyPr/>
        <a:lstStyle/>
        <a:p>
          <a:endParaRPr lang="it-IT"/>
        </a:p>
      </dgm:t>
    </dgm:pt>
    <dgm:pt modelId="{4269747C-C985-4550-BA0D-508E7AD2EE92}" type="pres">
      <dgm:prSet presAssocID="{05BB5A3A-D15C-4F5E-8B38-95A0D61B103F}" presName="parentLin" presStyleCnt="0"/>
      <dgm:spPr/>
    </dgm:pt>
    <dgm:pt modelId="{B190595F-A060-4936-AE0F-FF563B26B0C7}" type="pres">
      <dgm:prSet presAssocID="{05BB5A3A-D15C-4F5E-8B38-95A0D61B103F}" presName="parentLeftMargin" presStyleLbl="node1" presStyleIdx="0" presStyleCnt="1"/>
      <dgm:spPr/>
      <dgm:t>
        <a:bodyPr/>
        <a:lstStyle/>
        <a:p>
          <a:endParaRPr lang="it-IT"/>
        </a:p>
      </dgm:t>
    </dgm:pt>
    <dgm:pt modelId="{E6514AC9-0923-4507-BB80-3A6A72C8E0E2}" type="pres">
      <dgm:prSet presAssocID="{05BB5A3A-D15C-4F5E-8B38-95A0D61B103F}" presName="parentText" presStyleLbl="node1" presStyleIdx="0" presStyleCnt="1" custLinFactX="4885" custLinFactNeighborX="100000" custLinFactNeighborY="307">
        <dgm:presLayoutVars>
          <dgm:chMax val="0"/>
          <dgm:bulletEnabled val="1"/>
        </dgm:presLayoutVars>
      </dgm:prSet>
      <dgm:spPr/>
      <dgm:t>
        <a:bodyPr/>
        <a:lstStyle/>
        <a:p>
          <a:endParaRPr lang="it-IT"/>
        </a:p>
      </dgm:t>
    </dgm:pt>
    <dgm:pt modelId="{7D04EE40-7B5A-49B5-875F-2B68C6DAE13F}" type="pres">
      <dgm:prSet presAssocID="{05BB5A3A-D15C-4F5E-8B38-95A0D61B103F}" presName="negativeSpace" presStyleCnt="0"/>
      <dgm:spPr/>
    </dgm:pt>
    <dgm:pt modelId="{755B6D67-2ADA-45A5-BB80-6B8DCB99585A}" type="pres">
      <dgm:prSet presAssocID="{05BB5A3A-D15C-4F5E-8B38-95A0D61B103F}" presName="childText" presStyleLbl="conFgAcc1" presStyleIdx="0" presStyleCnt="1">
        <dgm:presLayoutVars>
          <dgm:bulletEnabled val="1"/>
        </dgm:presLayoutVars>
      </dgm:prSet>
      <dgm:spPr/>
      <dgm:t>
        <a:bodyPr/>
        <a:lstStyle/>
        <a:p>
          <a:endParaRPr lang="it-IT"/>
        </a:p>
      </dgm:t>
    </dgm:pt>
  </dgm:ptLst>
  <dgm:cxnLst>
    <dgm:cxn modelId="{A52DDAF4-FF87-40BA-8990-EBCFAB5D3652}" srcId="{05BB5A3A-D15C-4F5E-8B38-95A0D61B103F}" destId="{22AB59F9-1B9B-44A6-9908-8C6C8FC8AA6D}" srcOrd="2" destOrd="0" parTransId="{C0B88004-1AF9-4957-90C1-7F565FE420D9}" sibTransId="{2B5B73E7-9B90-488C-8636-C3CE640FFA52}"/>
    <dgm:cxn modelId="{EFC75AB5-CAAA-4562-BBD0-9637B00A459D}" type="presOf" srcId="{748A0909-3A91-4CD6-8635-DC0B577DD208}" destId="{F30EF69D-A82B-43BE-A2E7-D380E99C0BF1}" srcOrd="0" destOrd="0" presId="urn:microsoft.com/office/officeart/2005/8/layout/list1"/>
    <dgm:cxn modelId="{800C0E96-65FC-472D-B05C-CA810CCC61E0}" type="presOf" srcId="{721505A6-5F6A-4274-AEEC-F6390D2D4D27}" destId="{755B6D67-2ADA-45A5-BB80-6B8DCB99585A}" srcOrd="0" destOrd="4" presId="urn:microsoft.com/office/officeart/2005/8/layout/list1"/>
    <dgm:cxn modelId="{6FF0D567-4870-4045-BBA5-E730183DC7E0}" type="presOf" srcId="{80627925-691E-4200-9DDA-12479FDD4A9A}" destId="{755B6D67-2ADA-45A5-BB80-6B8DCB99585A}" srcOrd="0" destOrd="1" presId="urn:microsoft.com/office/officeart/2005/8/layout/list1"/>
    <dgm:cxn modelId="{D12DA23D-7F49-401F-9256-521C978BDE61}" type="presOf" srcId="{2837EEAA-28C1-4B36-BFC3-58FCA7B6B683}" destId="{755B6D67-2ADA-45A5-BB80-6B8DCB99585A}" srcOrd="0" destOrd="3" presId="urn:microsoft.com/office/officeart/2005/8/layout/list1"/>
    <dgm:cxn modelId="{13922A34-EF70-4A93-8D95-6256877F6DDC}" srcId="{05BB5A3A-D15C-4F5E-8B38-95A0D61B103F}" destId="{721505A6-5F6A-4274-AEEC-F6390D2D4D27}" srcOrd="1" destOrd="0" parTransId="{3D143F7B-62FA-49EC-86DF-3A4ED4C3706C}" sibTransId="{A5EEF03C-11B3-41BE-A7A6-1724AC32ECB0}"/>
    <dgm:cxn modelId="{66F57905-12D6-47C8-B394-B9178E12ADD1}" type="presOf" srcId="{617DF574-75AA-4F81-944D-B0806DC4FDE5}" destId="{755B6D67-2ADA-45A5-BB80-6B8DCB99585A}" srcOrd="0" destOrd="6" presId="urn:microsoft.com/office/officeart/2005/8/layout/list1"/>
    <dgm:cxn modelId="{19CA6047-4E8F-463E-9BAA-BDA5CA8C7797}" type="presOf" srcId="{05BB5A3A-D15C-4F5E-8B38-95A0D61B103F}" destId="{B190595F-A060-4936-AE0F-FF563B26B0C7}" srcOrd="0" destOrd="0" presId="urn:microsoft.com/office/officeart/2005/8/layout/list1"/>
    <dgm:cxn modelId="{0D6F1194-EEC0-4FC1-8AED-6CCA4E1185D7}" srcId="{35E065B8-22A2-43A9-8EEA-7C3D64039EC9}" destId="{2837EEAA-28C1-4B36-BFC3-58FCA7B6B683}" srcOrd="2" destOrd="0" parTransId="{C04E102C-5DA9-433C-A2F2-267BC1C4966E}" sibTransId="{80D8CA72-8ADD-42B2-AD54-93D67588BC34}"/>
    <dgm:cxn modelId="{6E62CDC0-D0F2-4DC8-BA64-7E5100F15798}" srcId="{35E065B8-22A2-43A9-8EEA-7C3D64039EC9}" destId="{80627925-691E-4200-9DDA-12479FDD4A9A}" srcOrd="0" destOrd="0" parTransId="{18624EE3-DC97-4194-A5CD-B00B4D71F0D4}" sibTransId="{C2BD568F-8CD2-4A09-BA0C-892FC35101EC}"/>
    <dgm:cxn modelId="{51A84460-533A-41A2-8BEA-65BBF31CA178}" type="presOf" srcId="{22AB59F9-1B9B-44A6-9908-8C6C8FC8AA6D}" destId="{755B6D67-2ADA-45A5-BB80-6B8DCB99585A}" srcOrd="0" destOrd="5" presId="urn:microsoft.com/office/officeart/2005/8/layout/list1"/>
    <dgm:cxn modelId="{6515632F-297C-44D5-A4EF-0814506AEC4C}" srcId="{05BB5A3A-D15C-4F5E-8B38-95A0D61B103F}" destId="{35E065B8-22A2-43A9-8EEA-7C3D64039EC9}" srcOrd="0" destOrd="0" parTransId="{B73FDF53-E444-4C81-883D-B7BC0B9AA449}" sibTransId="{F833E046-4FB9-4832-A36C-2666B84E85E9}"/>
    <dgm:cxn modelId="{8678CDAE-20DC-4368-A7F8-874F1F71BC45}" type="presOf" srcId="{1778111F-F81E-450F-8BEF-8E4F86B7D9E8}" destId="{755B6D67-2ADA-45A5-BB80-6B8DCB99585A}" srcOrd="0" destOrd="2" presId="urn:microsoft.com/office/officeart/2005/8/layout/list1"/>
    <dgm:cxn modelId="{3F4C2DC4-0FA3-4647-99C0-F6D90DD52E77}" type="presOf" srcId="{35E065B8-22A2-43A9-8EEA-7C3D64039EC9}" destId="{755B6D67-2ADA-45A5-BB80-6B8DCB99585A}" srcOrd="0" destOrd="0" presId="urn:microsoft.com/office/officeart/2005/8/layout/list1"/>
    <dgm:cxn modelId="{55E08DE9-C4EF-402E-9C32-684162877F11}" srcId="{748A0909-3A91-4CD6-8635-DC0B577DD208}" destId="{05BB5A3A-D15C-4F5E-8B38-95A0D61B103F}" srcOrd="0" destOrd="0" parTransId="{CD96743F-19A9-402B-8BC6-CBEF59911266}" sibTransId="{FF6ED8B7-A876-4573-8738-E7537854286C}"/>
    <dgm:cxn modelId="{0BE60DB4-97FA-48ED-8017-C967F8E3D3A1}" type="presOf" srcId="{05BB5A3A-D15C-4F5E-8B38-95A0D61B103F}" destId="{E6514AC9-0923-4507-BB80-3A6A72C8E0E2}" srcOrd="1" destOrd="0" presId="urn:microsoft.com/office/officeart/2005/8/layout/list1"/>
    <dgm:cxn modelId="{44B3B0DE-9BC8-48C8-921A-CB07DDC11A2E}" srcId="{22AB59F9-1B9B-44A6-9908-8C6C8FC8AA6D}" destId="{617DF574-75AA-4F81-944D-B0806DC4FDE5}" srcOrd="0" destOrd="0" parTransId="{09BA856C-1800-4C6E-85A6-D198865EBF65}" sibTransId="{E764580D-43CE-423E-891C-AED58C970642}"/>
    <dgm:cxn modelId="{E754B212-A8F7-4D66-98DD-FB7A929DFE0F}" srcId="{35E065B8-22A2-43A9-8EEA-7C3D64039EC9}" destId="{1778111F-F81E-450F-8BEF-8E4F86B7D9E8}" srcOrd="1" destOrd="0" parTransId="{53122003-4074-450C-80A7-BFB490B9B62A}" sibTransId="{5C1E0C04-DD8B-4D35-A2ED-B0A879977443}"/>
    <dgm:cxn modelId="{A7850A55-9C21-4D54-8E8C-B549C9C8497A}" type="presParOf" srcId="{F30EF69D-A82B-43BE-A2E7-D380E99C0BF1}" destId="{4269747C-C985-4550-BA0D-508E7AD2EE92}" srcOrd="0" destOrd="0" presId="urn:microsoft.com/office/officeart/2005/8/layout/list1"/>
    <dgm:cxn modelId="{7E2BF430-11E2-4B96-9415-3E7C094C28F5}" type="presParOf" srcId="{4269747C-C985-4550-BA0D-508E7AD2EE92}" destId="{B190595F-A060-4936-AE0F-FF563B26B0C7}" srcOrd="0" destOrd="0" presId="urn:microsoft.com/office/officeart/2005/8/layout/list1"/>
    <dgm:cxn modelId="{C0269E02-3E7F-4D96-91D2-EBDDAF2F229B}" type="presParOf" srcId="{4269747C-C985-4550-BA0D-508E7AD2EE92}" destId="{E6514AC9-0923-4507-BB80-3A6A72C8E0E2}" srcOrd="1" destOrd="0" presId="urn:microsoft.com/office/officeart/2005/8/layout/list1"/>
    <dgm:cxn modelId="{7DF2A238-B2ED-447E-9BF3-6ED04DD72E0A}" type="presParOf" srcId="{F30EF69D-A82B-43BE-A2E7-D380E99C0BF1}" destId="{7D04EE40-7B5A-49B5-875F-2B68C6DAE13F}" srcOrd="1" destOrd="0" presId="urn:microsoft.com/office/officeart/2005/8/layout/list1"/>
    <dgm:cxn modelId="{C84CE673-0080-495E-8409-046B460E680A}" type="presParOf" srcId="{F30EF69D-A82B-43BE-A2E7-D380E99C0BF1}" destId="{755B6D67-2ADA-45A5-BB80-6B8DCB99585A}"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FD0706-C66B-4430-87F0-23E4AB9334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552A1E83-0A1D-4970-B79A-39458B1E2C36}" type="pres">
      <dgm:prSet presAssocID="{E8FD0706-C66B-4430-87F0-23E4AB933454}" presName="linear" presStyleCnt="0">
        <dgm:presLayoutVars>
          <dgm:animLvl val="lvl"/>
          <dgm:resizeHandles val="exact"/>
        </dgm:presLayoutVars>
      </dgm:prSet>
      <dgm:spPr/>
      <dgm:t>
        <a:bodyPr/>
        <a:lstStyle/>
        <a:p>
          <a:endParaRPr lang="it-IT"/>
        </a:p>
      </dgm:t>
    </dgm:pt>
  </dgm:ptLst>
  <dgm:cxnLst>
    <dgm:cxn modelId="{F8B4CA84-B379-43B6-9666-798C2D49C9B3}" type="presOf" srcId="{E8FD0706-C66B-4430-87F0-23E4AB933454}" destId="{552A1E83-0A1D-4970-B79A-39458B1E2C3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B6EDA0-D9A9-4256-9F13-E353A58E766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it-IT"/>
        </a:p>
      </dgm:t>
    </dgm:pt>
    <dgm:pt modelId="{51AD7F9A-99EC-4635-B05D-9F33CC95EB93}">
      <dgm:prSet custT="1"/>
      <dgm:spPr/>
      <dgm:t>
        <a:bodyPr/>
        <a:lstStyle/>
        <a:p>
          <a:pPr rtl="0"/>
          <a:r>
            <a:rPr lang="it-IT" sz="1600" dirty="0" smtClean="0"/>
            <a:t>Vecchiaia retributiva</a:t>
          </a:r>
          <a:endParaRPr lang="it-IT" sz="1600" dirty="0"/>
        </a:p>
      </dgm:t>
    </dgm:pt>
    <dgm:pt modelId="{B5A0B8E4-5303-49A3-BF6B-94F49A1D6DE9}" type="parTrans" cxnId="{255F9E51-884D-40C7-8330-4AB6CA8EBC05}">
      <dgm:prSet/>
      <dgm:spPr/>
      <dgm:t>
        <a:bodyPr/>
        <a:lstStyle/>
        <a:p>
          <a:endParaRPr lang="it-IT"/>
        </a:p>
      </dgm:t>
    </dgm:pt>
    <dgm:pt modelId="{CEA765D8-241E-441B-8051-BDBB4DF467B7}" type="sibTrans" cxnId="{255F9E51-884D-40C7-8330-4AB6CA8EBC05}">
      <dgm:prSet/>
      <dgm:spPr/>
      <dgm:t>
        <a:bodyPr/>
        <a:lstStyle/>
        <a:p>
          <a:endParaRPr lang="it-IT"/>
        </a:p>
      </dgm:t>
    </dgm:pt>
    <dgm:pt modelId="{191B28BE-4955-4CA5-BC59-8EAD63E6FD9C}">
      <dgm:prSet/>
      <dgm:spPr/>
      <dgm:t>
        <a:bodyPr/>
        <a:lstStyle/>
        <a:p>
          <a:pPr rtl="0"/>
          <a:r>
            <a:rPr lang="it-IT" dirty="0" smtClean="0"/>
            <a:t>Età: 70 anni (69 anni nel 2017; 69 anni e  6 mesi nel 2018)</a:t>
          </a:r>
          <a:endParaRPr lang="it-IT" dirty="0"/>
        </a:p>
      </dgm:t>
    </dgm:pt>
    <dgm:pt modelId="{1F7AB838-8A3D-4C70-9725-819FD439D649}" type="parTrans" cxnId="{E44B9253-AD3C-430F-A6F6-F7C03CB28D7B}">
      <dgm:prSet/>
      <dgm:spPr/>
      <dgm:t>
        <a:bodyPr/>
        <a:lstStyle/>
        <a:p>
          <a:endParaRPr lang="it-IT"/>
        </a:p>
      </dgm:t>
    </dgm:pt>
    <dgm:pt modelId="{660BD951-FE9F-4D1D-9A54-F9A18B3A0F16}" type="sibTrans" cxnId="{E44B9253-AD3C-430F-A6F6-F7C03CB28D7B}">
      <dgm:prSet/>
      <dgm:spPr/>
      <dgm:t>
        <a:bodyPr/>
        <a:lstStyle/>
        <a:p>
          <a:endParaRPr lang="it-IT"/>
        </a:p>
      </dgm:t>
    </dgm:pt>
    <dgm:pt modelId="{82F083F4-1523-4092-B8AB-0C1FDF2A37DC}">
      <dgm:prSet/>
      <dgm:spPr/>
      <dgm:t>
        <a:bodyPr/>
        <a:lstStyle/>
        <a:p>
          <a:pPr rtl="0"/>
          <a:r>
            <a:rPr lang="it-IT" dirty="0" smtClean="0"/>
            <a:t>Contributi: 35 anni regolari</a:t>
          </a:r>
          <a:endParaRPr lang="it-IT" dirty="0"/>
        </a:p>
      </dgm:t>
    </dgm:pt>
    <dgm:pt modelId="{7979FCD2-BA24-4D1B-B644-805876E0D219}" type="parTrans" cxnId="{D46DCD15-4E80-4394-ADD7-32E3543FD2FD}">
      <dgm:prSet/>
      <dgm:spPr/>
      <dgm:t>
        <a:bodyPr/>
        <a:lstStyle/>
        <a:p>
          <a:endParaRPr lang="it-IT"/>
        </a:p>
      </dgm:t>
    </dgm:pt>
    <dgm:pt modelId="{B42AE742-DF37-48A3-80EF-1EB1CBBDC8AD}" type="sibTrans" cxnId="{D46DCD15-4E80-4394-ADD7-32E3543FD2FD}">
      <dgm:prSet/>
      <dgm:spPr/>
      <dgm:t>
        <a:bodyPr/>
        <a:lstStyle/>
        <a:p>
          <a:endParaRPr lang="it-IT"/>
        </a:p>
      </dgm:t>
    </dgm:pt>
    <dgm:pt modelId="{F0410F4B-D2A1-44B3-A58B-E3944324C81A}">
      <dgm:prSet custT="1"/>
      <dgm:spPr/>
      <dgm:t>
        <a:bodyPr/>
        <a:lstStyle/>
        <a:p>
          <a:pPr rtl="0"/>
          <a:r>
            <a:rPr lang="it-IT" sz="1600" dirty="0" smtClean="0"/>
            <a:t>Vecchiaia mista</a:t>
          </a:r>
          <a:endParaRPr lang="it-IT" sz="1600" dirty="0"/>
        </a:p>
      </dgm:t>
    </dgm:pt>
    <dgm:pt modelId="{95572CF7-FCAF-441B-BE1D-CD7010A15EBC}" type="parTrans" cxnId="{0C79A484-6CF9-4002-89A4-BAEFC9E3AE5E}">
      <dgm:prSet/>
      <dgm:spPr/>
      <dgm:t>
        <a:bodyPr/>
        <a:lstStyle/>
        <a:p>
          <a:endParaRPr lang="it-IT"/>
        </a:p>
      </dgm:t>
    </dgm:pt>
    <dgm:pt modelId="{F633345D-3A06-4E9F-AB42-83866C016835}" type="sibTrans" cxnId="{0C79A484-6CF9-4002-89A4-BAEFC9E3AE5E}">
      <dgm:prSet/>
      <dgm:spPr/>
      <dgm:t>
        <a:bodyPr/>
        <a:lstStyle/>
        <a:p>
          <a:endParaRPr lang="it-IT"/>
        </a:p>
      </dgm:t>
    </dgm:pt>
    <dgm:pt modelId="{15E39991-86F0-409D-BC74-958B0FB930EB}">
      <dgm:prSet/>
      <dgm:spPr/>
      <dgm:t>
        <a:bodyPr/>
        <a:lstStyle/>
        <a:p>
          <a:pPr rtl="0"/>
          <a:r>
            <a:rPr lang="it-IT" dirty="0" smtClean="0"/>
            <a:t>Contributi: 35 anni regolari</a:t>
          </a:r>
          <a:endParaRPr lang="it-IT" dirty="0"/>
        </a:p>
      </dgm:t>
    </dgm:pt>
    <dgm:pt modelId="{15513FE4-B08D-415C-87B5-B61276758BA6}" type="parTrans" cxnId="{ADCCE02F-EA18-46B1-939A-EEB19032E6EF}">
      <dgm:prSet/>
      <dgm:spPr/>
      <dgm:t>
        <a:bodyPr/>
        <a:lstStyle/>
        <a:p>
          <a:endParaRPr lang="it-IT"/>
        </a:p>
      </dgm:t>
    </dgm:pt>
    <dgm:pt modelId="{DA04B66A-88F6-4D9D-BF6E-01E67E0661D7}" type="sibTrans" cxnId="{ADCCE02F-EA18-46B1-939A-EEB19032E6EF}">
      <dgm:prSet/>
      <dgm:spPr/>
      <dgm:t>
        <a:bodyPr/>
        <a:lstStyle/>
        <a:p>
          <a:endParaRPr lang="it-IT"/>
        </a:p>
      </dgm:t>
    </dgm:pt>
    <dgm:pt modelId="{AD9A90C8-AB2C-4482-8B31-04FB72FE7C3E}">
      <dgm:prSet custT="1"/>
      <dgm:spPr/>
      <dgm:t>
        <a:bodyPr/>
        <a:lstStyle/>
        <a:p>
          <a:pPr rtl="0"/>
          <a:r>
            <a:rPr lang="it-IT" sz="1600" dirty="0" smtClean="0"/>
            <a:t>Vecchiaia contributiva</a:t>
          </a:r>
          <a:endParaRPr lang="it-IT" sz="1600" dirty="0"/>
        </a:p>
      </dgm:t>
    </dgm:pt>
    <dgm:pt modelId="{0F405A15-9BB8-4DEC-89D8-7F658F34E499}" type="parTrans" cxnId="{976CF94B-F167-475A-B9ED-97154B65CB96}">
      <dgm:prSet/>
      <dgm:spPr/>
      <dgm:t>
        <a:bodyPr/>
        <a:lstStyle/>
        <a:p>
          <a:endParaRPr lang="it-IT"/>
        </a:p>
      </dgm:t>
    </dgm:pt>
    <dgm:pt modelId="{8B4FDB54-C4B5-47DC-A9B0-A448BAC30BCB}" type="sibTrans" cxnId="{976CF94B-F167-475A-B9ED-97154B65CB96}">
      <dgm:prSet/>
      <dgm:spPr/>
      <dgm:t>
        <a:bodyPr/>
        <a:lstStyle/>
        <a:p>
          <a:endParaRPr lang="it-IT"/>
        </a:p>
      </dgm:t>
    </dgm:pt>
    <dgm:pt modelId="{82E0EEB8-CA00-4F4C-983D-3E2831470B01}">
      <dgm:prSet/>
      <dgm:spPr/>
      <dgm:t>
        <a:bodyPr/>
        <a:lstStyle/>
        <a:p>
          <a:pPr marL="114300" lvl="1" indent="0" algn="l" defTabSz="622300" rtl="0">
            <a:lnSpc>
              <a:spcPct val="90000"/>
            </a:lnSpc>
            <a:spcBef>
              <a:spcPct val="0"/>
            </a:spcBef>
            <a:spcAft>
              <a:spcPct val="15000"/>
            </a:spcAft>
            <a:buNone/>
          </a:pPr>
          <a:r>
            <a:rPr lang="it-IT" dirty="0" smtClean="0"/>
            <a:t>Età: 67 anni</a:t>
          </a:r>
          <a:endParaRPr lang="it-IT" dirty="0"/>
        </a:p>
      </dgm:t>
    </dgm:pt>
    <dgm:pt modelId="{2238431C-44D5-4847-AB43-9271BB19EBCC}" type="parTrans" cxnId="{3DDDB287-F5C8-4B7F-BB46-79727F08708B}">
      <dgm:prSet/>
      <dgm:spPr/>
      <dgm:t>
        <a:bodyPr/>
        <a:lstStyle/>
        <a:p>
          <a:endParaRPr lang="it-IT"/>
        </a:p>
      </dgm:t>
    </dgm:pt>
    <dgm:pt modelId="{DF6669DF-F0AF-4F80-9FD7-FC85EF1D0ECA}" type="sibTrans" cxnId="{3DDDB287-F5C8-4B7F-BB46-79727F08708B}">
      <dgm:prSet/>
      <dgm:spPr/>
      <dgm:t>
        <a:bodyPr/>
        <a:lstStyle/>
        <a:p>
          <a:endParaRPr lang="it-IT"/>
        </a:p>
      </dgm:t>
    </dgm:pt>
    <dgm:pt modelId="{5057C0C5-CB86-47C8-8296-A6EEC620AB24}">
      <dgm:prSet/>
      <dgm:spPr/>
      <dgm:t>
        <a:bodyPr/>
        <a:lstStyle/>
        <a:p>
          <a:pPr marL="114300" lvl="1" indent="0" algn="l" defTabSz="622300" rtl="0">
            <a:lnSpc>
              <a:spcPct val="90000"/>
            </a:lnSpc>
            <a:spcBef>
              <a:spcPct val="0"/>
            </a:spcBef>
            <a:spcAft>
              <a:spcPct val="15000"/>
            </a:spcAft>
            <a:buNone/>
          </a:pPr>
          <a:r>
            <a:rPr lang="it-IT" dirty="0" smtClean="0"/>
            <a:t>Contributi: 20 anni regolari</a:t>
          </a:r>
          <a:endParaRPr lang="it-IT" dirty="0"/>
        </a:p>
      </dgm:t>
    </dgm:pt>
    <dgm:pt modelId="{76BF6134-D0B2-4BE5-A209-5A6D329D9BAF}" type="parTrans" cxnId="{FEA5D3B0-9485-49DB-A5E2-3DD514603D5E}">
      <dgm:prSet/>
      <dgm:spPr/>
      <dgm:t>
        <a:bodyPr/>
        <a:lstStyle/>
        <a:p>
          <a:endParaRPr lang="it-IT"/>
        </a:p>
      </dgm:t>
    </dgm:pt>
    <dgm:pt modelId="{15E63DA1-8FAB-4FDF-8B68-87B1516A3438}" type="sibTrans" cxnId="{FEA5D3B0-9485-49DB-A5E2-3DD514603D5E}">
      <dgm:prSet/>
      <dgm:spPr/>
      <dgm:t>
        <a:bodyPr/>
        <a:lstStyle/>
        <a:p>
          <a:endParaRPr lang="it-IT"/>
        </a:p>
      </dgm:t>
    </dgm:pt>
    <dgm:pt modelId="{82D4A044-5064-4C82-93B8-F29E078E5804}">
      <dgm:prSet/>
      <dgm:spPr/>
      <dgm:t>
        <a:bodyPr/>
        <a:lstStyle/>
        <a:p>
          <a:pPr marL="114300" lvl="1" indent="0" algn="l" defTabSz="622300" rtl="0">
            <a:lnSpc>
              <a:spcPct val="90000"/>
            </a:lnSpc>
            <a:spcBef>
              <a:spcPct val="0"/>
            </a:spcBef>
            <a:spcAft>
              <a:spcPct val="15000"/>
            </a:spcAft>
            <a:buNone/>
          </a:pPr>
          <a:r>
            <a:rPr lang="it-IT" dirty="0" smtClean="0"/>
            <a:t>Importo pari ad almeno 1,5 volte il trattamento minimo INPS.   </a:t>
          </a:r>
          <a:endParaRPr lang="it-IT" dirty="0"/>
        </a:p>
      </dgm:t>
    </dgm:pt>
    <dgm:pt modelId="{B9669C3A-4190-48BA-AFE7-64560B9D4D03}" type="parTrans" cxnId="{0A5DC871-0AC6-48D4-80D2-DE076A4C2C9D}">
      <dgm:prSet/>
      <dgm:spPr/>
      <dgm:t>
        <a:bodyPr/>
        <a:lstStyle/>
        <a:p>
          <a:endParaRPr lang="it-IT"/>
        </a:p>
      </dgm:t>
    </dgm:pt>
    <dgm:pt modelId="{D8CB24D6-8C6B-4D14-9090-86758D03388F}" type="sibTrans" cxnId="{0A5DC871-0AC6-48D4-80D2-DE076A4C2C9D}">
      <dgm:prSet/>
      <dgm:spPr/>
      <dgm:t>
        <a:bodyPr/>
        <a:lstStyle/>
        <a:p>
          <a:endParaRPr lang="it-IT"/>
        </a:p>
      </dgm:t>
    </dgm:pt>
    <dgm:pt modelId="{9776173D-264F-44E9-9430-72605BDC92C5}">
      <dgm:prSet/>
      <dgm:spPr/>
      <dgm:t>
        <a:bodyPr/>
        <a:lstStyle/>
        <a:p>
          <a:pPr marL="114300" lvl="1" indent="0" algn="l" defTabSz="622300" rtl="0">
            <a:lnSpc>
              <a:spcPct val="90000"/>
            </a:lnSpc>
            <a:spcBef>
              <a:spcPct val="0"/>
            </a:spcBef>
            <a:spcAft>
              <a:spcPct val="15000"/>
            </a:spcAft>
            <a:buNone/>
          </a:pPr>
          <a:r>
            <a:rPr lang="it-IT" dirty="0" smtClean="0"/>
            <a:t>70 anni</a:t>
          </a:r>
          <a:endParaRPr lang="it-IT" dirty="0"/>
        </a:p>
      </dgm:t>
    </dgm:pt>
    <dgm:pt modelId="{98340328-9865-4C13-9826-A7B8FED90B64}" type="parTrans" cxnId="{69B0C58C-6558-406D-8F0B-E97201265600}">
      <dgm:prSet/>
      <dgm:spPr/>
      <dgm:t>
        <a:bodyPr/>
        <a:lstStyle/>
        <a:p>
          <a:endParaRPr lang="it-IT"/>
        </a:p>
      </dgm:t>
    </dgm:pt>
    <dgm:pt modelId="{C42650E9-AA04-4477-ADF3-14EF96A6330D}" type="sibTrans" cxnId="{69B0C58C-6558-406D-8F0B-E97201265600}">
      <dgm:prSet/>
      <dgm:spPr/>
      <dgm:t>
        <a:bodyPr/>
        <a:lstStyle/>
        <a:p>
          <a:endParaRPr lang="it-IT"/>
        </a:p>
      </dgm:t>
    </dgm:pt>
    <dgm:pt modelId="{C2B49ED2-7760-4B42-945F-2E56E1CFA3F8}">
      <dgm:prSet/>
      <dgm:spPr/>
      <dgm:t>
        <a:bodyPr/>
        <a:lstStyle/>
        <a:p>
          <a:pPr marL="114300" lvl="1" indent="0" algn="l" defTabSz="622300" rtl="0">
            <a:lnSpc>
              <a:spcPct val="90000"/>
            </a:lnSpc>
            <a:spcBef>
              <a:spcPct val="0"/>
            </a:spcBef>
            <a:spcAft>
              <a:spcPct val="15000"/>
            </a:spcAft>
            <a:buNone/>
          </a:pPr>
          <a:r>
            <a:rPr lang="it-IT" dirty="0" smtClean="0"/>
            <a:t>5 anni regolari</a:t>
          </a:r>
          <a:endParaRPr lang="it-IT" dirty="0"/>
        </a:p>
      </dgm:t>
    </dgm:pt>
    <dgm:pt modelId="{ACED9B23-861A-4073-9400-C51BA403BB4A}" type="sibTrans" cxnId="{ED79FBE8-9F65-44AD-A0FE-3D70565DEDF9}">
      <dgm:prSet/>
      <dgm:spPr/>
      <dgm:t>
        <a:bodyPr/>
        <a:lstStyle/>
        <a:p>
          <a:endParaRPr lang="it-IT"/>
        </a:p>
      </dgm:t>
    </dgm:pt>
    <dgm:pt modelId="{FDCDF0E5-B724-4151-A5D1-04DFFE8164D7}" type="parTrans" cxnId="{ED79FBE8-9F65-44AD-A0FE-3D70565DEDF9}">
      <dgm:prSet/>
      <dgm:spPr/>
      <dgm:t>
        <a:bodyPr/>
        <a:lstStyle/>
        <a:p>
          <a:endParaRPr lang="it-IT"/>
        </a:p>
      </dgm:t>
    </dgm:pt>
    <dgm:pt modelId="{EE4C745E-E11A-4F2F-A7B7-5D72F9A51616}">
      <dgm:prSet/>
      <dgm:spPr/>
      <dgm:t>
        <a:bodyPr/>
        <a:lstStyle/>
        <a:p>
          <a:pPr rtl="0"/>
          <a:endParaRPr lang="it-IT" dirty="0"/>
        </a:p>
      </dgm:t>
    </dgm:pt>
    <dgm:pt modelId="{C0CCEAA4-0515-418A-8432-2B1F3B71E4E1}" type="parTrans" cxnId="{D75C2304-7BDC-476F-B341-E5E8406BBAC1}">
      <dgm:prSet/>
      <dgm:spPr/>
      <dgm:t>
        <a:bodyPr/>
        <a:lstStyle/>
        <a:p>
          <a:endParaRPr lang="it-IT"/>
        </a:p>
      </dgm:t>
    </dgm:pt>
    <dgm:pt modelId="{CC81147E-482D-4047-A1B5-94C7110050F4}" type="sibTrans" cxnId="{D75C2304-7BDC-476F-B341-E5E8406BBAC1}">
      <dgm:prSet/>
      <dgm:spPr/>
      <dgm:t>
        <a:bodyPr/>
        <a:lstStyle/>
        <a:p>
          <a:endParaRPr lang="it-IT"/>
        </a:p>
      </dgm:t>
    </dgm:pt>
    <dgm:pt modelId="{2E94F2FF-0D5D-4D3E-A9B4-B7464934EEF9}">
      <dgm:prSet/>
      <dgm:spPr/>
      <dgm:t>
        <a:bodyPr/>
        <a:lstStyle/>
        <a:p>
          <a:pPr rtl="0"/>
          <a:endParaRPr lang="it-IT" dirty="0"/>
        </a:p>
      </dgm:t>
    </dgm:pt>
    <dgm:pt modelId="{22ABB809-D8CA-4A73-A64F-EB0F89432605}" type="parTrans" cxnId="{6DF4FAA6-7496-4C18-9E0F-3EFCA9E80060}">
      <dgm:prSet/>
      <dgm:spPr/>
      <dgm:t>
        <a:bodyPr/>
        <a:lstStyle/>
        <a:p>
          <a:endParaRPr lang="it-IT"/>
        </a:p>
      </dgm:t>
    </dgm:pt>
    <dgm:pt modelId="{7CAD73FE-5A2E-4DA2-8416-6B9E76AE3686}" type="sibTrans" cxnId="{6DF4FAA6-7496-4C18-9E0F-3EFCA9E80060}">
      <dgm:prSet/>
      <dgm:spPr/>
      <dgm:t>
        <a:bodyPr/>
        <a:lstStyle/>
        <a:p>
          <a:endParaRPr lang="it-IT"/>
        </a:p>
      </dgm:t>
    </dgm:pt>
    <dgm:pt modelId="{7CF2B931-23D9-4BA3-93BF-BD8E45AD0B9E}">
      <dgm:prSet/>
      <dgm:spPr/>
      <dgm:t>
        <a:bodyPr/>
        <a:lstStyle/>
        <a:p>
          <a:pPr rtl="0"/>
          <a:endParaRPr lang="it-IT" dirty="0"/>
        </a:p>
      </dgm:t>
    </dgm:pt>
    <dgm:pt modelId="{4FF53DD8-831C-45D8-A2DB-479E6B6DB511}" type="parTrans" cxnId="{A21F2A11-C3A9-4E58-9C4B-1DC279D1B222}">
      <dgm:prSet/>
      <dgm:spPr/>
    </dgm:pt>
    <dgm:pt modelId="{4BB4AEDB-9C99-4329-9B51-D02C94D521BD}" type="sibTrans" cxnId="{A21F2A11-C3A9-4E58-9C4B-1DC279D1B222}">
      <dgm:prSet/>
      <dgm:spPr/>
    </dgm:pt>
    <dgm:pt modelId="{C7707DD8-320F-4F0C-B94C-BF6893A37412}">
      <dgm:prSet/>
      <dgm:spPr/>
      <dgm:t>
        <a:bodyPr/>
        <a:lstStyle/>
        <a:p>
          <a:pPr rtl="0"/>
          <a:r>
            <a:rPr lang="it-IT" dirty="0" smtClean="0"/>
            <a:t>Decorrenza  dall’evento</a:t>
          </a:r>
          <a:endParaRPr lang="it-IT" dirty="0"/>
        </a:p>
      </dgm:t>
    </dgm:pt>
    <dgm:pt modelId="{767CA32C-CC8A-4F90-B15F-F2A8D5B99DA9}" type="parTrans" cxnId="{50B036D7-AC6A-496A-9A04-B45B42368BFB}">
      <dgm:prSet/>
      <dgm:spPr/>
    </dgm:pt>
    <dgm:pt modelId="{28E165A5-85FA-4D09-95CF-873900334C0D}" type="sibTrans" cxnId="{50B036D7-AC6A-496A-9A04-B45B42368BFB}">
      <dgm:prSet/>
      <dgm:spPr/>
    </dgm:pt>
    <dgm:pt modelId="{7CFE202A-372B-4B4F-B58B-CBACC7AD029E}">
      <dgm:prSet/>
      <dgm:spPr/>
      <dgm:t>
        <a:bodyPr/>
        <a:lstStyle/>
        <a:p>
          <a:pPr rtl="0"/>
          <a:r>
            <a:rPr lang="it-IT" dirty="0" smtClean="0"/>
            <a:t>Età: 67 anni</a:t>
          </a:r>
          <a:endParaRPr lang="it-IT" dirty="0"/>
        </a:p>
      </dgm:t>
    </dgm:pt>
    <dgm:pt modelId="{80B2EE8D-1E97-4AD2-9BBF-5BDE47D42F64}" type="sibTrans" cxnId="{2634D5E5-193C-42FE-82C3-7D60873B85EA}">
      <dgm:prSet/>
      <dgm:spPr/>
      <dgm:t>
        <a:bodyPr/>
        <a:lstStyle/>
        <a:p>
          <a:endParaRPr lang="it-IT"/>
        </a:p>
      </dgm:t>
    </dgm:pt>
    <dgm:pt modelId="{DA9A531E-C508-406A-B235-F1D32C0FA4CA}" type="parTrans" cxnId="{2634D5E5-193C-42FE-82C3-7D60873B85EA}">
      <dgm:prSet/>
      <dgm:spPr/>
      <dgm:t>
        <a:bodyPr/>
        <a:lstStyle/>
        <a:p>
          <a:endParaRPr lang="it-IT"/>
        </a:p>
      </dgm:t>
    </dgm:pt>
    <dgm:pt modelId="{CAB3FF5D-DB6B-4AEA-948A-B5735E7E134C}">
      <dgm:prSet/>
      <dgm:spPr/>
      <dgm:t>
        <a:bodyPr/>
        <a:lstStyle/>
        <a:p>
          <a:pPr rtl="0"/>
          <a:r>
            <a:rPr lang="it-IT" dirty="0" smtClean="0"/>
            <a:t>Decorrenza dalla domanda</a:t>
          </a:r>
          <a:endParaRPr lang="it-IT" dirty="0"/>
        </a:p>
      </dgm:t>
    </dgm:pt>
    <dgm:pt modelId="{FBC786FB-F3E2-443D-897D-E4D7152B49A2}" type="parTrans" cxnId="{7C13BEB0-1885-45BF-99D3-43A0E65F6DF1}">
      <dgm:prSet/>
      <dgm:spPr/>
    </dgm:pt>
    <dgm:pt modelId="{94FBAC2C-B46E-4570-867A-080688E30F6E}" type="sibTrans" cxnId="{7C13BEB0-1885-45BF-99D3-43A0E65F6DF1}">
      <dgm:prSet/>
      <dgm:spPr/>
    </dgm:pt>
    <dgm:pt modelId="{86F7F905-4CF9-4BF8-B242-F6216A50B1C2}">
      <dgm:prSet/>
      <dgm:spPr/>
      <dgm:t>
        <a:bodyPr/>
        <a:lstStyle/>
        <a:p>
          <a:pPr rtl="0"/>
          <a:endParaRPr lang="it-IT" dirty="0"/>
        </a:p>
      </dgm:t>
    </dgm:pt>
    <dgm:pt modelId="{C9A043DB-0B8F-40EA-8316-9C509A5CF571}" type="parTrans" cxnId="{35D05962-59FC-4450-9D31-482B75ECE666}">
      <dgm:prSet/>
      <dgm:spPr/>
    </dgm:pt>
    <dgm:pt modelId="{A91C3C17-4823-4EE9-9AD1-C083D0D09078}" type="sibTrans" cxnId="{35D05962-59FC-4450-9D31-482B75ECE666}">
      <dgm:prSet/>
      <dgm:spPr/>
    </dgm:pt>
    <dgm:pt modelId="{8C1C28BC-66E6-48D4-B068-500930748EFC}">
      <dgm:prSet/>
      <dgm:spPr/>
      <dgm:t>
        <a:bodyPr/>
        <a:lstStyle/>
        <a:p>
          <a:pPr rtl="0"/>
          <a:endParaRPr lang="it-IT" dirty="0"/>
        </a:p>
      </dgm:t>
    </dgm:pt>
    <dgm:pt modelId="{742E0502-AE9B-452B-9B2D-5A62F8E1FA83}" type="parTrans" cxnId="{274B5B6C-DBFF-412E-B661-C088552539CF}">
      <dgm:prSet/>
      <dgm:spPr/>
    </dgm:pt>
    <dgm:pt modelId="{2DF57B80-F65C-4709-B46A-F3D7D78F8548}" type="sibTrans" cxnId="{274B5B6C-DBFF-412E-B661-C088552539CF}">
      <dgm:prSet/>
      <dgm:spPr/>
    </dgm:pt>
    <dgm:pt modelId="{A3E40660-E86B-4171-A275-1A0A9176FA86}">
      <dgm:prSet/>
      <dgm:spPr/>
      <dgm:t>
        <a:bodyPr/>
        <a:lstStyle/>
        <a:p>
          <a:pPr marL="114300" lvl="1" indent="0" algn="l" defTabSz="622300" rtl="0">
            <a:lnSpc>
              <a:spcPct val="90000"/>
            </a:lnSpc>
            <a:spcBef>
              <a:spcPct val="0"/>
            </a:spcBef>
            <a:spcAft>
              <a:spcPct val="15000"/>
            </a:spcAft>
            <a:buNone/>
          </a:pPr>
          <a:r>
            <a:rPr lang="it-IT" dirty="0" smtClean="0"/>
            <a:t>Decorrenza dalla domanda</a:t>
          </a:r>
          <a:endParaRPr lang="it-IT" dirty="0"/>
        </a:p>
      </dgm:t>
    </dgm:pt>
    <dgm:pt modelId="{B32D8888-B6E7-4DA8-9EAF-9BDA8C74FC29}" type="parTrans" cxnId="{6FE97AA9-72DD-473B-B452-814A6ACDB0EE}">
      <dgm:prSet/>
      <dgm:spPr/>
    </dgm:pt>
    <dgm:pt modelId="{C24448ED-A016-4CEA-857C-17A276442312}" type="sibTrans" cxnId="{6FE97AA9-72DD-473B-B452-814A6ACDB0EE}">
      <dgm:prSet/>
      <dgm:spPr/>
    </dgm:pt>
    <dgm:pt modelId="{75113038-3D04-4E81-B524-313F06163DCA}" type="pres">
      <dgm:prSet presAssocID="{29B6EDA0-D9A9-4256-9F13-E353A58E766F}" presName="Name0" presStyleCnt="0">
        <dgm:presLayoutVars>
          <dgm:dir/>
          <dgm:animLvl val="lvl"/>
          <dgm:resizeHandles val="exact"/>
        </dgm:presLayoutVars>
      </dgm:prSet>
      <dgm:spPr/>
      <dgm:t>
        <a:bodyPr/>
        <a:lstStyle/>
        <a:p>
          <a:endParaRPr lang="it-IT"/>
        </a:p>
      </dgm:t>
    </dgm:pt>
    <dgm:pt modelId="{A2699C3C-204E-4786-BE48-5AF9BF13420E}" type="pres">
      <dgm:prSet presAssocID="{51AD7F9A-99EC-4635-B05D-9F33CC95EB93}" presName="composite" presStyleCnt="0"/>
      <dgm:spPr/>
    </dgm:pt>
    <dgm:pt modelId="{1EED0A66-8A5E-43C9-97A7-226C8F64C549}" type="pres">
      <dgm:prSet presAssocID="{51AD7F9A-99EC-4635-B05D-9F33CC95EB93}" presName="parTx" presStyleLbl="alignNode1" presStyleIdx="0" presStyleCnt="3">
        <dgm:presLayoutVars>
          <dgm:chMax val="0"/>
          <dgm:chPref val="0"/>
          <dgm:bulletEnabled val="1"/>
        </dgm:presLayoutVars>
      </dgm:prSet>
      <dgm:spPr/>
      <dgm:t>
        <a:bodyPr/>
        <a:lstStyle/>
        <a:p>
          <a:endParaRPr lang="it-IT"/>
        </a:p>
      </dgm:t>
    </dgm:pt>
    <dgm:pt modelId="{9864039A-FA9C-41EF-B1BF-4DB26097113A}" type="pres">
      <dgm:prSet presAssocID="{51AD7F9A-99EC-4635-B05D-9F33CC95EB93}" presName="desTx" presStyleLbl="alignAccFollowNode1" presStyleIdx="0" presStyleCnt="3" custLinFactNeighborX="859" custLinFactNeighborY="1368">
        <dgm:presLayoutVars>
          <dgm:bulletEnabled val="1"/>
        </dgm:presLayoutVars>
      </dgm:prSet>
      <dgm:spPr/>
      <dgm:t>
        <a:bodyPr/>
        <a:lstStyle/>
        <a:p>
          <a:endParaRPr lang="it-IT"/>
        </a:p>
      </dgm:t>
    </dgm:pt>
    <dgm:pt modelId="{25D28220-C028-453B-9FA8-EE4434EC25A6}" type="pres">
      <dgm:prSet presAssocID="{CEA765D8-241E-441B-8051-BDBB4DF467B7}" presName="space" presStyleCnt="0"/>
      <dgm:spPr/>
    </dgm:pt>
    <dgm:pt modelId="{7C1994F2-D7B8-4812-8ACA-79DEEEBEC299}" type="pres">
      <dgm:prSet presAssocID="{F0410F4B-D2A1-44B3-A58B-E3944324C81A}" presName="composite" presStyleCnt="0"/>
      <dgm:spPr/>
    </dgm:pt>
    <dgm:pt modelId="{576A72C2-92FC-454C-9424-6EAC2E0CE43E}" type="pres">
      <dgm:prSet presAssocID="{F0410F4B-D2A1-44B3-A58B-E3944324C81A}" presName="parTx" presStyleLbl="alignNode1" presStyleIdx="1" presStyleCnt="3">
        <dgm:presLayoutVars>
          <dgm:chMax val="0"/>
          <dgm:chPref val="0"/>
          <dgm:bulletEnabled val="1"/>
        </dgm:presLayoutVars>
      </dgm:prSet>
      <dgm:spPr/>
      <dgm:t>
        <a:bodyPr/>
        <a:lstStyle/>
        <a:p>
          <a:endParaRPr lang="it-IT"/>
        </a:p>
      </dgm:t>
    </dgm:pt>
    <dgm:pt modelId="{4992C6AD-8DD5-4BA3-AD2D-D062B40C0A2D}" type="pres">
      <dgm:prSet presAssocID="{F0410F4B-D2A1-44B3-A58B-E3944324C81A}" presName="desTx" presStyleLbl="alignAccFollowNode1" presStyleIdx="1" presStyleCnt="3" custLinFactNeighborX="1240" custLinFactNeighborY="269">
        <dgm:presLayoutVars>
          <dgm:bulletEnabled val="1"/>
        </dgm:presLayoutVars>
      </dgm:prSet>
      <dgm:spPr/>
      <dgm:t>
        <a:bodyPr/>
        <a:lstStyle/>
        <a:p>
          <a:endParaRPr lang="it-IT"/>
        </a:p>
      </dgm:t>
    </dgm:pt>
    <dgm:pt modelId="{A0170F29-61C3-4852-8187-8EDF7B2A87A8}" type="pres">
      <dgm:prSet presAssocID="{F633345D-3A06-4E9F-AB42-83866C016835}" presName="space" presStyleCnt="0"/>
      <dgm:spPr/>
    </dgm:pt>
    <dgm:pt modelId="{A5E8A007-1D9D-45AD-8889-9BA91ABCB230}" type="pres">
      <dgm:prSet presAssocID="{AD9A90C8-AB2C-4482-8B31-04FB72FE7C3E}" presName="composite" presStyleCnt="0"/>
      <dgm:spPr/>
    </dgm:pt>
    <dgm:pt modelId="{5124A4D4-52B6-4BBF-AE88-4B8393776103}" type="pres">
      <dgm:prSet presAssocID="{AD9A90C8-AB2C-4482-8B31-04FB72FE7C3E}" presName="parTx" presStyleLbl="alignNode1" presStyleIdx="2" presStyleCnt="3">
        <dgm:presLayoutVars>
          <dgm:chMax val="0"/>
          <dgm:chPref val="0"/>
          <dgm:bulletEnabled val="1"/>
        </dgm:presLayoutVars>
      </dgm:prSet>
      <dgm:spPr/>
      <dgm:t>
        <a:bodyPr/>
        <a:lstStyle/>
        <a:p>
          <a:endParaRPr lang="it-IT"/>
        </a:p>
      </dgm:t>
    </dgm:pt>
    <dgm:pt modelId="{B9748C3A-9240-4BF4-81E4-29169E436DA6}" type="pres">
      <dgm:prSet presAssocID="{AD9A90C8-AB2C-4482-8B31-04FB72FE7C3E}" presName="desTx" presStyleLbl="alignAccFollowNode1" presStyleIdx="2" presStyleCnt="3">
        <dgm:presLayoutVars>
          <dgm:bulletEnabled val="1"/>
        </dgm:presLayoutVars>
      </dgm:prSet>
      <dgm:spPr/>
      <dgm:t>
        <a:bodyPr/>
        <a:lstStyle/>
        <a:p>
          <a:endParaRPr lang="it-IT"/>
        </a:p>
      </dgm:t>
    </dgm:pt>
  </dgm:ptLst>
  <dgm:cxnLst>
    <dgm:cxn modelId="{ED79FBE8-9F65-44AD-A0FE-3D70565DEDF9}" srcId="{AD9A90C8-AB2C-4482-8B31-04FB72FE7C3E}" destId="{C2B49ED2-7760-4B42-945F-2E56E1CFA3F8}" srcOrd="4" destOrd="0" parTransId="{FDCDF0E5-B724-4151-A5D1-04DFFE8164D7}" sibTransId="{ACED9B23-861A-4073-9400-C51BA403BB4A}"/>
    <dgm:cxn modelId="{E44B9253-AD3C-430F-A6F6-F7C03CB28D7B}" srcId="{51AD7F9A-99EC-4635-B05D-9F33CC95EB93}" destId="{191B28BE-4955-4CA5-BC59-8EAD63E6FD9C}" srcOrd="1" destOrd="0" parTransId="{1F7AB838-8A3D-4C70-9725-819FD439D649}" sibTransId="{660BD951-FE9F-4D1D-9A54-F9A18B3A0F16}"/>
    <dgm:cxn modelId="{2E71F5ED-E6DF-4CE7-84E9-D56F22C13305}" type="presOf" srcId="{7CF2B931-23D9-4BA3-93BF-BD8E45AD0B9E}" destId="{9864039A-FA9C-41EF-B1BF-4DB26097113A}" srcOrd="0" destOrd="3" presId="urn:microsoft.com/office/officeart/2005/8/layout/hList1"/>
    <dgm:cxn modelId="{06987EF4-0706-4CE1-A177-5269138352D2}" type="presOf" srcId="{86F7F905-4CF9-4BF8-B242-F6216A50B1C2}" destId="{4992C6AD-8DD5-4BA3-AD2D-D062B40C0A2D}" srcOrd="0" destOrd="3" presId="urn:microsoft.com/office/officeart/2005/8/layout/hList1"/>
    <dgm:cxn modelId="{2A6A1FB2-FB36-4C6D-BE77-651DD56EF04E}" type="presOf" srcId="{F0410F4B-D2A1-44B3-A58B-E3944324C81A}" destId="{576A72C2-92FC-454C-9424-6EAC2E0CE43E}" srcOrd="0" destOrd="0" presId="urn:microsoft.com/office/officeart/2005/8/layout/hList1"/>
    <dgm:cxn modelId="{255F9E51-884D-40C7-8330-4AB6CA8EBC05}" srcId="{29B6EDA0-D9A9-4256-9F13-E353A58E766F}" destId="{51AD7F9A-99EC-4635-B05D-9F33CC95EB93}" srcOrd="0" destOrd="0" parTransId="{B5A0B8E4-5303-49A3-BF6B-94F49A1D6DE9}" sibTransId="{CEA765D8-241E-441B-8051-BDBB4DF467B7}"/>
    <dgm:cxn modelId="{0C79A484-6CF9-4002-89A4-BAEFC9E3AE5E}" srcId="{29B6EDA0-D9A9-4256-9F13-E353A58E766F}" destId="{F0410F4B-D2A1-44B3-A58B-E3944324C81A}" srcOrd="1" destOrd="0" parTransId="{95572CF7-FCAF-441B-BE1D-CD7010A15EBC}" sibTransId="{F633345D-3A06-4E9F-AB42-83866C016835}"/>
    <dgm:cxn modelId="{6DF4FAA6-7496-4C18-9E0F-3EFCA9E80060}" srcId="{F0410F4B-D2A1-44B3-A58B-E3944324C81A}" destId="{2E94F2FF-0D5D-4D3E-A9B4-B7464934EEF9}" srcOrd="0" destOrd="0" parTransId="{22ABB809-D8CA-4A73-A64F-EB0F89432605}" sibTransId="{7CAD73FE-5A2E-4DA2-8416-6B9E76AE3686}"/>
    <dgm:cxn modelId="{775093B0-2B5C-49A4-820A-59754647DBC9}" type="presOf" srcId="{AD9A90C8-AB2C-4482-8B31-04FB72FE7C3E}" destId="{5124A4D4-52B6-4BBF-AE88-4B8393776103}" srcOrd="0" destOrd="0" presId="urn:microsoft.com/office/officeart/2005/8/layout/hList1"/>
    <dgm:cxn modelId="{FF82055D-58FB-4FFF-9618-93F46A5634B0}" type="presOf" srcId="{2E94F2FF-0D5D-4D3E-A9B4-B7464934EEF9}" destId="{4992C6AD-8DD5-4BA3-AD2D-D062B40C0A2D}" srcOrd="0" destOrd="0" presId="urn:microsoft.com/office/officeart/2005/8/layout/hList1"/>
    <dgm:cxn modelId="{10921BBB-57B5-4030-9012-8DF56D2C0D94}" type="presOf" srcId="{9776173D-264F-44E9-9430-72605BDC92C5}" destId="{B9748C3A-9240-4BF4-81E4-29169E436DA6}" srcOrd="0" destOrd="3" presId="urn:microsoft.com/office/officeart/2005/8/layout/hList1"/>
    <dgm:cxn modelId="{D46DCD15-4E80-4394-ADD7-32E3543FD2FD}" srcId="{51AD7F9A-99EC-4635-B05D-9F33CC95EB93}" destId="{82F083F4-1523-4092-B8AB-0C1FDF2A37DC}" srcOrd="2" destOrd="0" parTransId="{7979FCD2-BA24-4D1B-B644-805876E0D219}" sibTransId="{B42AE742-DF37-48A3-80EF-1EB1CBBDC8AD}"/>
    <dgm:cxn modelId="{ADCCE02F-EA18-46B1-939A-EEB19032E6EF}" srcId="{F0410F4B-D2A1-44B3-A58B-E3944324C81A}" destId="{15E39991-86F0-409D-BC74-958B0FB930EB}" srcOrd="2" destOrd="0" parTransId="{15513FE4-B08D-415C-87B5-B61276758BA6}" sibTransId="{DA04B66A-88F6-4D9D-BF6E-01E67E0661D7}"/>
    <dgm:cxn modelId="{2891DC9E-2E20-497D-91FA-BBDFECBDAD29}" type="presOf" srcId="{15E39991-86F0-409D-BC74-958B0FB930EB}" destId="{4992C6AD-8DD5-4BA3-AD2D-D062B40C0A2D}" srcOrd="0" destOrd="2" presId="urn:microsoft.com/office/officeart/2005/8/layout/hList1"/>
    <dgm:cxn modelId="{A68B8294-EDFD-4825-BE79-9A2099BBA282}" type="presOf" srcId="{191B28BE-4955-4CA5-BC59-8EAD63E6FD9C}" destId="{9864039A-FA9C-41EF-B1BF-4DB26097113A}" srcOrd="0" destOrd="1" presId="urn:microsoft.com/office/officeart/2005/8/layout/hList1"/>
    <dgm:cxn modelId="{A21F2A11-C3A9-4E58-9C4B-1DC279D1B222}" srcId="{51AD7F9A-99EC-4635-B05D-9F33CC95EB93}" destId="{7CF2B931-23D9-4BA3-93BF-BD8E45AD0B9E}" srcOrd="3" destOrd="0" parTransId="{4FF53DD8-831C-45D8-A2DB-479E6B6DB511}" sibTransId="{4BB4AEDB-9C99-4329-9B51-D02C94D521BD}"/>
    <dgm:cxn modelId="{48DFA7D3-A68A-4990-A130-A2993E547D5C}" type="presOf" srcId="{A3E40660-E86B-4171-A275-1A0A9176FA86}" destId="{B9748C3A-9240-4BF4-81E4-29169E436DA6}" srcOrd="0" destOrd="5" presId="urn:microsoft.com/office/officeart/2005/8/layout/hList1"/>
    <dgm:cxn modelId="{35D05962-59FC-4450-9D31-482B75ECE666}" srcId="{F0410F4B-D2A1-44B3-A58B-E3944324C81A}" destId="{86F7F905-4CF9-4BF8-B242-F6216A50B1C2}" srcOrd="3" destOrd="0" parTransId="{C9A043DB-0B8F-40EA-8316-9C509A5CF571}" sibTransId="{A91C3C17-4823-4EE9-9AD1-C083D0D09078}"/>
    <dgm:cxn modelId="{1860A584-9847-4AFA-B55B-9ECFC78504D2}" type="presOf" srcId="{EE4C745E-E11A-4F2F-A7B7-5D72F9A51616}" destId="{9864039A-FA9C-41EF-B1BF-4DB26097113A}" srcOrd="0" destOrd="0" presId="urn:microsoft.com/office/officeart/2005/8/layout/hList1"/>
    <dgm:cxn modelId="{2634D5E5-193C-42FE-82C3-7D60873B85EA}" srcId="{F0410F4B-D2A1-44B3-A58B-E3944324C81A}" destId="{7CFE202A-372B-4B4F-B58B-CBACC7AD029E}" srcOrd="1" destOrd="0" parTransId="{DA9A531E-C508-406A-B235-F1D32C0FA4CA}" sibTransId="{80B2EE8D-1E97-4AD2-9BBF-5BDE47D42F64}"/>
    <dgm:cxn modelId="{69B0C58C-6558-406D-8F0B-E97201265600}" srcId="{AD9A90C8-AB2C-4482-8B31-04FB72FE7C3E}" destId="{9776173D-264F-44E9-9430-72605BDC92C5}" srcOrd="3" destOrd="0" parTransId="{98340328-9865-4C13-9826-A7B8FED90B64}" sibTransId="{C42650E9-AA04-4477-ADF3-14EF96A6330D}"/>
    <dgm:cxn modelId="{7F6E1AA9-C58D-48E5-AFB2-BA4A45CF32A1}" type="presOf" srcId="{CAB3FF5D-DB6B-4AEA-948A-B5735E7E134C}" destId="{4992C6AD-8DD5-4BA3-AD2D-D062B40C0A2D}" srcOrd="0" destOrd="5" presId="urn:microsoft.com/office/officeart/2005/8/layout/hList1"/>
    <dgm:cxn modelId="{50B036D7-AC6A-496A-9A04-B45B42368BFB}" srcId="{51AD7F9A-99EC-4635-B05D-9F33CC95EB93}" destId="{C7707DD8-320F-4F0C-B94C-BF6893A37412}" srcOrd="4" destOrd="0" parTransId="{767CA32C-CC8A-4F90-B15F-F2A8D5B99DA9}" sibTransId="{28E165A5-85FA-4D09-95CF-873900334C0D}"/>
    <dgm:cxn modelId="{FBF38CF4-E892-4FD8-B91D-A5E1C85A586E}" type="presOf" srcId="{C2B49ED2-7760-4B42-945F-2E56E1CFA3F8}" destId="{B9748C3A-9240-4BF4-81E4-29169E436DA6}" srcOrd="0" destOrd="4" presId="urn:microsoft.com/office/officeart/2005/8/layout/hList1"/>
    <dgm:cxn modelId="{D14B6AAF-D7BD-4E2E-9C89-29B84BCA38F3}" type="presOf" srcId="{C7707DD8-320F-4F0C-B94C-BF6893A37412}" destId="{9864039A-FA9C-41EF-B1BF-4DB26097113A}" srcOrd="0" destOrd="4" presId="urn:microsoft.com/office/officeart/2005/8/layout/hList1"/>
    <dgm:cxn modelId="{06B8AB60-7264-40A5-B9FF-F10D7A40EC9E}" type="presOf" srcId="{8C1C28BC-66E6-48D4-B068-500930748EFC}" destId="{4992C6AD-8DD5-4BA3-AD2D-D062B40C0A2D}" srcOrd="0" destOrd="4" presId="urn:microsoft.com/office/officeart/2005/8/layout/hList1"/>
    <dgm:cxn modelId="{C3706258-0EEB-43BC-B847-252188BCD49D}" type="presOf" srcId="{82E0EEB8-CA00-4F4C-983D-3E2831470B01}" destId="{B9748C3A-9240-4BF4-81E4-29169E436DA6}" srcOrd="0" destOrd="0" presId="urn:microsoft.com/office/officeart/2005/8/layout/hList1"/>
    <dgm:cxn modelId="{7C13BEB0-1885-45BF-99D3-43A0E65F6DF1}" srcId="{F0410F4B-D2A1-44B3-A58B-E3944324C81A}" destId="{CAB3FF5D-DB6B-4AEA-948A-B5735E7E134C}" srcOrd="5" destOrd="0" parTransId="{FBC786FB-F3E2-443D-897D-E4D7152B49A2}" sibTransId="{94FBAC2C-B46E-4570-867A-080688E30F6E}"/>
    <dgm:cxn modelId="{274B5B6C-DBFF-412E-B661-C088552539CF}" srcId="{F0410F4B-D2A1-44B3-A58B-E3944324C81A}" destId="{8C1C28BC-66E6-48D4-B068-500930748EFC}" srcOrd="4" destOrd="0" parTransId="{742E0502-AE9B-452B-9B2D-5A62F8E1FA83}" sibTransId="{2DF57B80-F65C-4709-B46A-F3D7D78F8548}"/>
    <dgm:cxn modelId="{6D6AACD4-A477-4403-8319-5322748C156B}" type="presOf" srcId="{5057C0C5-CB86-47C8-8296-A6EEC620AB24}" destId="{B9748C3A-9240-4BF4-81E4-29169E436DA6}" srcOrd="0" destOrd="1" presId="urn:microsoft.com/office/officeart/2005/8/layout/hList1"/>
    <dgm:cxn modelId="{615DD1D2-EC7B-48EB-8DD3-B0F0BFAA1408}" type="presOf" srcId="{82F083F4-1523-4092-B8AB-0C1FDF2A37DC}" destId="{9864039A-FA9C-41EF-B1BF-4DB26097113A}" srcOrd="0" destOrd="2" presId="urn:microsoft.com/office/officeart/2005/8/layout/hList1"/>
    <dgm:cxn modelId="{FEA5D3B0-9485-49DB-A5E2-3DD514603D5E}" srcId="{AD9A90C8-AB2C-4482-8B31-04FB72FE7C3E}" destId="{5057C0C5-CB86-47C8-8296-A6EEC620AB24}" srcOrd="1" destOrd="0" parTransId="{76BF6134-D0B2-4BE5-A209-5A6D329D9BAF}" sibTransId="{15E63DA1-8FAB-4FDF-8B68-87B1516A3438}"/>
    <dgm:cxn modelId="{D75C2304-7BDC-476F-B341-E5E8406BBAC1}" srcId="{51AD7F9A-99EC-4635-B05D-9F33CC95EB93}" destId="{EE4C745E-E11A-4F2F-A7B7-5D72F9A51616}" srcOrd="0" destOrd="0" parTransId="{C0CCEAA4-0515-418A-8432-2B1F3B71E4E1}" sibTransId="{CC81147E-482D-4047-A1B5-94C7110050F4}"/>
    <dgm:cxn modelId="{976CF94B-F167-475A-B9ED-97154B65CB96}" srcId="{29B6EDA0-D9A9-4256-9F13-E353A58E766F}" destId="{AD9A90C8-AB2C-4482-8B31-04FB72FE7C3E}" srcOrd="2" destOrd="0" parTransId="{0F405A15-9BB8-4DEC-89D8-7F658F34E499}" sibTransId="{8B4FDB54-C4B5-47DC-A9B0-A448BAC30BCB}"/>
    <dgm:cxn modelId="{6FE97AA9-72DD-473B-B452-814A6ACDB0EE}" srcId="{AD9A90C8-AB2C-4482-8B31-04FB72FE7C3E}" destId="{A3E40660-E86B-4171-A275-1A0A9176FA86}" srcOrd="5" destOrd="0" parTransId="{B32D8888-B6E7-4DA8-9EAF-9BDA8C74FC29}" sibTransId="{C24448ED-A016-4CEA-857C-17A276442312}"/>
    <dgm:cxn modelId="{0A5DC871-0AC6-48D4-80D2-DE076A4C2C9D}" srcId="{AD9A90C8-AB2C-4482-8B31-04FB72FE7C3E}" destId="{82D4A044-5064-4C82-93B8-F29E078E5804}" srcOrd="2" destOrd="0" parTransId="{B9669C3A-4190-48BA-AFE7-64560B9D4D03}" sibTransId="{D8CB24D6-8C6B-4D14-9090-86758D03388F}"/>
    <dgm:cxn modelId="{84665F99-8003-427A-859C-B41DE451C2D1}" type="presOf" srcId="{7CFE202A-372B-4B4F-B58B-CBACC7AD029E}" destId="{4992C6AD-8DD5-4BA3-AD2D-D062B40C0A2D}" srcOrd="0" destOrd="1" presId="urn:microsoft.com/office/officeart/2005/8/layout/hList1"/>
    <dgm:cxn modelId="{52D2D23A-4475-4797-A924-6E876C2084DE}" type="presOf" srcId="{29B6EDA0-D9A9-4256-9F13-E353A58E766F}" destId="{75113038-3D04-4E81-B524-313F06163DCA}" srcOrd="0" destOrd="0" presId="urn:microsoft.com/office/officeart/2005/8/layout/hList1"/>
    <dgm:cxn modelId="{3DDDB287-F5C8-4B7F-BB46-79727F08708B}" srcId="{AD9A90C8-AB2C-4482-8B31-04FB72FE7C3E}" destId="{82E0EEB8-CA00-4F4C-983D-3E2831470B01}" srcOrd="0" destOrd="0" parTransId="{2238431C-44D5-4847-AB43-9271BB19EBCC}" sibTransId="{DF6669DF-F0AF-4F80-9FD7-FC85EF1D0ECA}"/>
    <dgm:cxn modelId="{C05C498D-0B55-47AE-BF71-FECDCD0B89F8}" type="presOf" srcId="{51AD7F9A-99EC-4635-B05D-9F33CC95EB93}" destId="{1EED0A66-8A5E-43C9-97A7-226C8F64C549}" srcOrd="0" destOrd="0" presId="urn:microsoft.com/office/officeart/2005/8/layout/hList1"/>
    <dgm:cxn modelId="{4C461172-160A-4F08-BF27-A71F984A833F}" type="presOf" srcId="{82D4A044-5064-4C82-93B8-F29E078E5804}" destId="{B9748C3A-9240-4BF4-81E4-29169E436DA6}" srcOrd="0" destOrd="2" presId="urn:microsoft.com/office/officeart/2005/8/layout/hList1"/>
    <dgm:cxn modelId="{B3F4C312-99A7-4928-A074-9DE2C4EA53F8}" type="presParOf" srcId="{75113038-3D04-4E81-B524-313F06163DCA}" destId="{A2699C3C-204E-4786-BE48-5AF9BF13420E}" srcOrd="0" destOrd="0" presId="urn:microsoft.com/office/officeart/2005/8/layout/hList1"/>
    <dgm:cxn modelId="{F904CB37-C4B0-44DB-8C36-EACFA8B63664}" type="presParOf" srcId="{A2699C3C-204E-4786-BE48-5AF9BF13420E}" destId="{1EED0A66-8A5E-43C9-97A7-226C8F64C549}" srcOrd="0" destOrd="0" presId="urn:microsoft.com/office/officeart/2005/8/layout/hList1"/>
    <dgm:cxn modelId="{B2CC75F0-FC82-4F29-86FC-2624C0130731}" type="presParOf" srcId="{A2699C3C-204E-4786-BE48-5AF9BF13420E}" destId="{9864039A-FA9C-41EF-B1BF-4DB26097113A}" srcOrd="1" destOrd="0" presId="urn:microsoft.com/office/officeart/2005/8/layout/hList1"/>
    <dgm:cxn modelId="{4B8AA754-FA2D-4406-A1BD-A74A0F33CF67}" type="presParOf" srcId="{75113038-3D04-4E81-B524-313F06163DCA}" destId="{25D28220-C028-453B-9FA8-EE4434EC25A6}" srcOrd="1" destOrd="0" presId="urn:microsoft.com/office/officeart/2005/8/layout/hList1"/>
    <dgm:cxn modelId="{C447EC71-BCFC-458F-860F-41D2A4B03A66}" type="presParOf" srcId="{75113038-3D04-4E81-B524-313F06163DCA}" destId="{7C1994F2-D7B8-4812-8ACA-79DEEEBEC299}" srcOrd="2" destOrd="0" presId="urn:microsoft.com/office/officeart/2005/8/layout/hList1"/>
    <dgm:cxn modelId="{59E929F7-AC06-4708-AE3C-27D4DFFA5021}" type="presParOf" srcId="{7C1994F2-D7B8-4812-8ACA-79DEEEBEC299}" destId="{576A72C2-92FC-454C-9424-6EAC2E0CE43E}" srcOrd="0" destOrd="0" presId="urn:microsoft.com/office/officeart/2005/8/layout/hList1"/>
    <dgm:cxn modelId="{D9100953-6026-46D3-9D95-F6AC1C13D10E}" type="presParOf" srcId="{7C1994F2-D7B8-4812-8ACA-79DEEEBEC299}" destId="{4992C6AD-8DD5-4BA3-AD2D-D062B40C0A2D}" srcOrd="1" destOrd="0" presId="urn:microsoft.com/office/officeart/2005/8/layout/hList1"/>
    <dgm:cxn modelId="{29AF035F-5B3E-4122-AE35-D6E1A96FA13A}" type="presParOf" srcId="{75113038-3D04-4E81-B524-313F06163DCA}" destId="{A0170F29-61C3-4852-8187-8EDF7B2A87A8}" srcOrd="3" destOrd="0" presId="urn:microsoft.com/office/officeart/2005/8/layout/hList1"/>
    <dgm:cxn modelId="{D68992CC-0D53-4AA3-B239-EA01CE819D73}" type="presParOf" srcId="{75113038-3D04-4E81-B524-313F06163DCA}" destId="{A5E8A007-1D9D-45AD-8889-9BA91ABCB230}" srcOrd="4" destOrd="0" presId="urn:microsoft.com/office/officeart/2005/8/layout/hList1"/>
    <dgm:cxn modelId="{0A7385AB-B2A6-4641-8DEC-15D3C3E1F0A9}" type="presParOf" srcId="{A5E8A007-1D9D-45AD-8889-9BA91ABCB230}" destId="{5124A4D4-52B6-4BBF-AE88-4B8393776103}" srcOrd="0" destOrd="0" presId="urn:microsoft.com/office/officeart/2005/8/layout/hList1"/>
    <dgm:cxn modelId="{39983A23-33C5-4E9D-84AB-5FB6D98840CD}" type="presParOf" srcId="{A5E8A007-1D9D-45AD-8889-9BA91ABCB230}" destId="{B9748C3A-9240-4BF4-81E4-29169E436DA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B6EDA0-D9A9-4256-9F13-E353A58E766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it-IT"/>
        </a:p>
      </dgm:t>
    </dgm:pt>
    <dgm:pt modelId="{51AD7F9A-99EC-4635-B05D-9F33CC95EB93}">
      <dgm:prSet custT="1"/>
      <dgm:spPr/>
      <dgm:t>
        <a:bodyPr/>
        <a:lstStyle/>
        <a:p>
          <a:pPr rtl="0"/>
          <a:r>
            <a:rPr lang="it-IT" sz="1600" dirty="0" smtClean="0"/>
            <a:t>Vecchiaia retributiva</a:t>
          </a:r>
          <a:endParaRPr lang="it-IT" sz="1600" dirty="0"/>
        </a:p>
      </dgm:t>
    </dgm:pt>
    <dgm:pt modelId="{B5A0B8E4-5303-49A3-BF6B-94F49A1D6DE9}" type="parTrans" cxnId="{255F9E51-884D-40C7-8330-4AB6CA8EBC05}">
      <dgm:prSet/>
      <dgm:spPr/>
      <dgm:t>
        <a:bodyPr/>
        <a:lstStyle/>
        <a:p>
          <a:endParaRPr lang="it-IT" sz="2000"/>
        </a:p>
      </dgm:t>
    </dgm:pt>
    <dgm:pt modelId="{CEA765D8-241E-441B-8051-BDBB4DF467B7}" type="sibTrans" cxnId="{255F9E51-884D-40C7-8330-4AB6CA8EBC05}">
      <dgm:prSet/>
      <dgm:spPr/>
      <dgm:t>
        <a:bodyPr/>
        <a:lstStyle/>
        <a:p>
          <a:endParaRPr lang="it-IT" sz="2000"/>
        </a:p>
      </dgm:t>
    </dgm:pt>
    <dgm:pt modelId="{191B28BE-4955-4CA5-BC59-8EAD63E6FD9C}">
      <dgm:prSet custT="1"/>
      <dgm:spPr/>
      <dgm:t>
        <a:bodyPr/>
        <a:lstStyle/>
        <a:p>
          <a:pPr rtl="0"/>
          <a:r>
            <a:rPr lang="it-IT" sz="1200" dirty="0" smtClean="0"/>
            <a:t>Retributivo</a:t>
          </a:r>
          <a:endParaRPr lang="it-IT" sz="1200" dirty="0"/>
        </a:p>
      </dgm:t>
    </dgm:pt>
    <dgm:pt modelId="{1F7AB838-8A3D-4C70-9725-819FD439D649}" type="parTrans" cxnId="{E44B9253-AD3C-430F-A6F6-F7C03CB28D7B}">
      <dgm:prSet/>
      <dgm:spPr/>
      <dgm:t>
        <a:bodyPr/>
        <a:lstStyle/>
        <a:p>
          <a:endParaRPr lang="it-IT" sz="2000"/>
        </a:p>
      </dgm:t>
    </dgm:pt>
    <dgm:pt modelId="{660BD951-FE9F-4D1D-9A54-F9A18B3A0F16}" type="sibTrans" cxnId="{E44B9253-AD3C-430F-A6F6-F7C03CB28D7B}">
      <dgm:prSet/>
      <dgm:spPr/>
      <dgm:t>
        <a:bodyPr/>
        <a:lstStyle/>
        <a:p>
          <a:endParaRPr lang="it-IT" sz="2000"/>
        </a:p>
      </dgm:t>
    </dgm:pt>
    <dgm:pt modelId="{F0410F4B-D2A1-44B3-A58B-E3944324C81A}">
      <dgm:prSet custT="1"/>
      <dgm:spPr/>
      <dgm:t>
        <a:bodyPr/>
        <a:lstStyle/>
        <a:p>
          <a:pPr rtl="0"/>
          <a:r>
            <a:rPr lang="it-IT" sz="1600" dirty="0" smtClean="0"/>
            <a:t>Vecchiaia mista</a:t>
          </a:r>
          <a:endParaRPr lang="it-IT" sz="1600" dirty="0"/>
        </a:p>
      </dgm:t>
    </dgm:pt>
    <dgm:pt modelId="{95572CF7-FCAF-441B-BE1D-CD7010A15EBC}" type="parTrans" cxnId="{0C79A484-6CF9-4002-89A4-BAEFC9E3AE5E}">
      <dgm:prSet/>
      <dgm:spPr/>
      <dgm:t>
        <a:bodyPr/>
        <a:lstStyle/>
        <a:p>
          <a:endParaRPr lang="it-IT" sz="2000"/>
        </a:p>
      </dgm:t>
    </dgm:pt>
    <dgm:pt modelId="{F633345D-3A06-4E9F-AB42-83866C016835}" type="sibTrans" cxnId="{0C79A484-6CF9-4002-89A4-BAEFC9E3AE5E}">
      <dgm:prSet/>
      <dgm:spPr/>
      <dgm:t>
        <a:bodyPr/>
        <a:lstStyle/>
        <a:p>
          <a:endParaRPr lang="it-IT" sz="2000"/>
        </a:p>
      </dgm:t>
    </dgm:pt>
    <dgm:pt modelId="{7CFE202A-372B-4B4F-B58B-CBACC7AD029E}">
      <dgm:prSet custT="1"/>
      <dgm:spPr/>
      <dgm:t>
        <a:bodyPr/>
        <a:lstStyle/>
        <a:p>
          <a:pPr rtl="0"/>
          <a:r>
            <a:rPr lang="it-IT" sz="1200" dirty="0" smtClean="0"/>
            <a:t>Retributivo fino al 2009</a:t>
          </a:r>
          <a:endParaRPr lang="it-IT" sz="1200" dirty="0"/>
        </a:p>
      </dgm:t>
    </dgm:pt>
    <dgm:pt modelId="{DA9A531E-C508-406A-B235-F1D32C0FA4CA}" type="parTrans" cxnId="{2634D5E5-193C-42FE-82C3-7D60873B85EA}">
      <dgm:prSet/>
      <dgm:spPr/>
      <dgm:t>
        <a:bodyPr/>
        <a:lstStyle/>
        <a:p>
          <a:endParaRPr lang="it-IT" sz="2000"/>
        </a:p>
      </dgm:t>
    </dgm:pt>
    <dgm:pt modelId="{80B2EE8D-1E97-4AD2-9BBF-5BDE47D42F64}" type="sibTrans" cxnId="{2634D5E5-193C-42FE-82C3-7D60873B85EA}">
      <dgm:prSet/>
      <dgm:spPr/>
      <dgm:t>
        <a:bodyPr/>
        <a:lstStyle/>
        <a:p>
          <a:endParaRPr lang="it-IT" sz="2000"/>
        </a:p>
      </dgm:t>
    </dgm:pt>
    <dgm:pt modelId="{AD9A90C8-AB2C-4482-8B31-04FB72FE7C3E}">
      <dgm:prSet custT="1"/>
      <dgm:spPr/>
      <dgm:t>
        <a:bodyPr/>
        <a:lstStyle/>
        <a:p>
          <a:pPr rtl="0"/>
          <a:r>
            <a:rPr lang="it-IT" sz="1600" dirty="0" smtClean="0"/>
            <a:t>Vecchiaia contributiva</a:t>
          </a:r>
          <a:endParaRPr lang="it-IT" sz="1600" dirty="0"/>
        </a:p>
      </dgm:t>
    </dgm:pt>
    <dgm:pt modelId="{0F405A15-9BB8-4DEC-89D8-7F658F34E499}" type="parTrans" cxnId="{976CF94B-F167-475A-B9ED-97154B65CB96}">
      <dgm:prSet/>
      <dgm:spPr/>
      <dgm:t>
        <a:bodyPr/>
        <a:lstStyle/>
        <a:p>
          <a:endParaRPr lang="it-IT" sz="2000"/>
        </a:p>
      </dgm:t>
    </dgm:pt>
    <dgm:pt modelId="{8B4FDB54-C4B5-47DC-A9B0-A448BAC30BCB}" type="sibTrans" cxnId="{976CF94B-F167-475A-B9ED-97154B65CB96}">
      <dgm:prSet/>
      <dgm:spPr/>
      <dgm:t>
        <a:bodyPr/>
        <a:lstStyle/>
        <a:p>
          <a:endParaRPr lang="it-IT" sz="2000"/>
        </a:p>
      </dgm:t>
    </dgm:pt>
    <dgm:pt modelId="{82E0EEB8-CA00-4F4C-983D-3E2831470B01}">
      <dgm:prSet custT="1"/>
      <dgm:spPr/>
      <dgm:t>
        <a:bodyPr/>
        <a:lstStyle/>
        <a:p>
          <a:pPr rtl="0"/>
          <a:r>
            <a:rPr lang="it-IT" sz="1200" dirty="0" smtClean="0"/>
            <a:t>Contributivo</a:t>
          </a:r>
          <a:endParaRPr lang="it-IT" sz="1200" dirty="0"/>
        </a:p>
      </dgm:t>
    </dgm:pt>
    <dgm:pt modelId="{2238431C-44D5-4847-AB43-9271BB19EBCC}" type="parTrans" cxnId="{3DDDB287-F5C8-4B7F-BB46-79727F08708B}">
      <dgm:prSet/>
      <dgm:spPr/>
      <dgm:t>
        <a:bodyPr/>
        <a:lstStyle/>
        <a:p>
          <a:endParaRPr lang="it-IT" sz="2000"/>
        </a:p>
      </dgm:t>
    </dgm:pt>
    <dgm:pt modelId="{DF6669DF-F0AF-4F80-9FD7-FC85EF1D0ECA}" type="sibTrans" cxnId="{3DDDB287-F5C8-4B7F-BB46-79727F08708B}">
      <dgm:prSet/>
      <dgm:spPr/>
      <dgm:t>
        <a:bodyPr/>
        <a:lstStyle/>
        <a:p>
          <a:endParaRPr lang="it-IT" sz="2000"/>
        </a:p>
      </dgm:t>
    </dgm:pt>
    <dgm:pt modelId="{7856AA3C-C692-4EB0-82AB-D29ECF01CEB8}">
      <dgm:prSet custT="1"/>
      <dgm:spPr/>
      <dgm:t>
        <a:bodyPr/>
        <a:lstStyle/>
        <a:p>
          <a:pPr rtl="0"/>
          <a:r>
            <a:rPr lang="it-IT" sz="1200" dirty="0" smtClean="0"/>
            <a:t>Contributivo dal 2010</a:t>
          </a:r>
          <a:endParaRPr lang="it-IT" sz="1200" dirty="0"/>
        </a:p>
      </dgm:t>
    </dgm:pt>
    <dgm:pt modelId="{899828DE-BE36-4B76-AE5F-86D282FE924E}" type="parTrans" cxnId="{9D153E80-F7A8-4320-B382-67E9E8EB3EB1}">
      <dgm:prSet/>
      <dgm:spPr/>
      <dgm:t>
        <a:bodyPr/>
        <a:lstStyle/>
        <a:p>
          <a:endParaRPr lang="it-IT" sz="2000"/>
        </a:p>
      </dgm:t>
    </dgm:pt>
    <dgm:pt modelId="{628041B3-866B-40D9-BA67-A38346671F36}" type="sibTrans" cxnId="{9D153E80-F7A8-4320-B382-67E9E8EB3EB1}">
      <dgm:prSet/>
      <dgm:spPr/>
      <dgm:t>
        <a:bodyPr/>
        <a:lstStyle/>
        <a:p>
          <a:endParaRPr lang="it-IT" sz="2000"/>
        </a:p>
      </dgm:t>
    </dgm:pt>
    <dgm:pt modelId="{75113038-3D04-4E81-B524-313F06163DCA}" type="pres">
      <dgm:prSet presAssocID="{29B6EDA0-D9A9-4256-9F13-E353A58E766F}" presName="Name0" presStyleCnt="0">
        <dgm:presLayoutVars>
          <dgm:dir/>
          <dgm:animLvl val="lvl"/>
          <dgm:resizeHandles val="exact"/>
        </dgm:presLayoutVars>
      </dgm:prSet>
      <dgm:spPr/>
      <dgm:t>
        <a:bodyPr/>
        <a:lstStyle/>
        <a:p>
          <a:endParaRPr lang="it-IT"/>
        </a:p>
      </dgm:t>
    </dgm:pt>
    <dgm:pt modelId="{A2699C3C-204E-4786-BE48-5AF9BF13420E}" type="pres">
      <dgm:prSet presAssocID="{51AD7F9A-99EC-4635-B05D-9F33CC95EB93}" presName="composite" presStyleCnt="0"/>
      <dgm:spPr/>
    </dgm:pt>
    <dgm:pt modelId="{1EED0A66-8A5E-43C9-97A7-226C8F64C549}" type="pres">
      <dgm:prSet presAssocID="{51AD7F9A-99EC-4635-B05D-9F33CC95EB93}" presName="parTx" presStyleLbl="alignNode1" presStyleIdx="0" presStyleCnt="3">
        <dgm:presLayoutVars>
          <dgm:chMax val="0"/>
          <dgm:chPref val="0"/>
          <dgm:bulletEnabled val="1"/>
        </dgm:presLayoutVars>
      </dgm:prSet>
      <dgm:spPr/>
      <dgm:t>
        <a:bodyPr/>
        <a:lstStyle/>
        <a:p>
          <a:endParaRPr lang="it-IT"/>
        </a:p>
      </dgm:t>
    </dgm:pt>
    <dgm:pt modelId="{9864039A-FA9C-41EF-B1BF-4DB26097113A}" type="pres">
      <dgm:prSet presAssocID="{51AD7F9A-99EC-4635-B05D-9F33CC95EB93}" presName="desTx" presStyleLbl="alignAccFollowNode1" presStyleIdx="0" presStyleCnt="3">
        <dgm:presLayoutVars>
          <dgm:bulletEnabled val="1"/>
        </dgm:presLayoutVars>
      </dgm:prSet>
      <dgm:spPr/>
      <dgm:t>
        <a:bodyPr/>
        <a:lstStyle/>
        <a:p>
          <a:endParaRPr lang="it-IT"/>
        </a:p>
      </dgm:t>
    </dgm:pt>
    <dgm:pt modelId="{25D28220-C028-453B-9FA8-EE4434EC25A6}" type="pres">
      <dgm:prSet presAssocID="{CEA765D8-241E-441B-8051-BDBB4DF467B7}" presName="space" presStyleCnt="0"/>
      <dgm:spPr/>
    </dgm:pt>
    <dgm:pt modelId="{7C1994F2-D7B8-4812-8ACA-79DEEEBEC299}" type="pres">
      <dgm:prSet presAssocID="{F0410F4B-D2A1-44B3-A58B-E3944324C81A}" presName="composite" presStyleCnt="0"/>
      <dgm:spPr/>
    </dgm:pt>
    <dgm:pt modelId="{576A72C2-92FC-454C-9424-6EAC2E0CE43E}" type="pres">
      <dgm:prSet presAssocID="{F0410F4B-D2A1-44B3-A58B-E3944324C81A}" presName="parTx" presStyleLbl="alignNode1" presStyleIdx="1" presStyleCnt="3">
        <dgm:presLayoutVars>
          <dgm:chMax val="0"/>
          <dgm:chPref val="0"/>
          <dgm:bulletEnabled val="1"/>
        </dgm:presLayoutVars>
      </dgm:prSet>
      <dgm:spPr/>
      <dgm:t>
        <a:bodyPr/>
        <a:lstStyle/>
        <a:p>
          <a:endParaRPr lang="it-IT"/>
        </a:p>
      </dgm:t>
    </dgm:pt>
    <dgm:pt modelId="{4992C6AD-8DD5-4BA3-AD2D-D062B40C0A2D}" type="pres">
      <dgm:prSet presAssocID="{F0410F4B-D2A1-44B3-A58B-E3944324C81A}" presName="desTx" presStyleLbl="alignAccFollowNode1" presStyleIdx="1" presStyleCnt="3">
        <dgm:presLayoutVars>
          <dgm:bulletEnabled val="1"/>
        </dgm:presLayoutVars>
      </dgm:prSet>
      <dgm:spPr/>
      <dgm:t>
        <a:bodyPr/>
        <a:lstStyle/>
        <a:p>
          <a:endParaRPr lang="it-IT"/>
        </a:p>
      </dgm:t>
    </dgm:pt>
    <dgm:pt modelId="{A0170F29-61C3-4852-8187-8EDF7B2A87A8}" type="pres">
      <dgm:prSet presAssocID="{F633345D-3A06-4E9F-AB42-83866C016835}" presName="space" presStyleCnt="0"/>
      <dgm:spPr/>
    </dgm:pt>
    <dgm:pt modelId="{A5E8A007-1D9D-45AD-8889-9BA91ABCB230}" type="pres">
      <dgm:prSet presAssocID="{AD9A90C8-AB2C-4482-8B31-04FB72FE7C3E}" presName="composite" presStyleCnt="0"/>
      <dgm:spPr/>
    </dgm:pt>
    <dgm:pt modelId="{5124A4D4-52B6-4BBF-AE88-4B8393776103}" type="pres">
      <dgm:prSet presAssocID="{AD9A90C8-AB2C-4482-8B31-04FB72FE7C3E}" presName="parTx" presStyleLbl="alignNode1" presStyleIdx="2" presStyleCnt="3">
        <dgm:presLayoutVars>
          <dgm:chMax val="0"/>
          <dgm:chPref val="0"/>
          <dgm:bulletEnabled val="1"/>
        </dgm:presLayoutVars>
      </dgm:prSet>
      <dgm:spPr/>
      <dgm:t>
        <a:bodyPr/>
        <a:lstStyle/>
        <a:p>
          <a:endParaRPr lang="it-IT"/>
        </a:p>
      </dgm:t>
    </dgm:pt>
    <dgm:pt modelId="{B9748C3A-9240-4BF4-81E4-29169E436DA6}" type="pres">
      <dgm:prSet presAssocID="{AD9A90C8-AB2C-4482-8B31-04FB72FE7C3E}" presName="desTx" presStyleLbl="alignAccFollowNode1" presStyleIdx="2" presStyleCnt="3">
        <dgm:presLayoutVars>
          <dgm:bulletEnabled val="1"/>
        </dgm:presLayoutVars>
      </dgm:prSet>
      <dgm:spPr/>
      <dgm:t>
        <a:bodyPr/>
        <a:lstStyle/>
        <a:p>
          <a:endParaRPr lang="it-IT"/>
        </a:p>
      </dgm:t>
    </dgm:pt>
  </dgm:ptLst>
  <dgm:cxnLst>
    <dgm:cxn modelId="{E851D4EE-A351-4185-A013-E4B7B18B989B}" type="presOf" srcId="{AD9A90C8-AB2C-4482-8B31-04FB72FE7C3E}" destId="{5124A4D4-52B6-4BBF-AE88-4B8393776103}" srcOrd="0" destOrd="0" presId="urn:microsoft.com/office/officeart/2005/8/layout/hList1"/>
    <dgm:cxn modelId="{3DDDB287-F5C8-4B7F-BB46-79727F08708B}" srcId="{AD9A90C8-AB2C-4482-8B31-04FB72FE7C3E}" destId="{82E0EEB8-CA00-4F4C-983D-3E2831470B01}" srcOrd="0" destOrd="0" parTransId="{2238431C-44D5-4847-AB43-9271BB19EBCC}" sibTransId="{DF6669DF-F0AF-4F80-9FD7-FC85EF1D0ECA}"/>
    <dgm:cxn modelId="{976CF94B-F167-475A-B9ED-97154B65CB96}" srcId="{29B6EDA0-D9A9-4256-9F13-E353A58E766F}" destId="{AD9A90C8-AB2C-4482-8B31-04FB72FE7C3E}" srcOrd="2" destOrd="0" parTransId="{0F405A15-9BB8-4DEC-89D8-7F658F34E499}" sibTransId="{8B4FDB54-C4B5-47DC-A9B0-A448BAC30BCB}"/>
    <dgm:cxn modelId="{E7439F63-6B37-4EB4-ADD2-5ED196D57508}" type="presOf" srcId="{29B6EDA0-D9A9-4256-9F13-E353A58E766F}" destId="{75113038-3D04-4E81-B524-313F06163DCA}" srcOrd="0" destOrd="0" presId="urn:microsoft.com/office/officeart/2005/8/layout/hList1"/>
    <dgm:cxn modelId="{2634D5E5-193C-42FE-82C3-7D60873B85EA}" srcId="{F0410F4B-D2A1-44B3-A58B-E3944324C81A}" destId="{7CFE202A-372B-4B4F-B58B-CBACC7AD029E}" srcOrd="0" destOrd="0" parTransId="{DA9A531E-C508-406A-B235-F1D32C0FA4CA}" sibTransId="{80B2EE8D-1E97-4AD2-9BBF-5BDE47D42F64}"/>
    <dgm:cxn modelId="{13D677C3-9897-4407-B5A4-50FC20FEDE3B}" type="presOf" srcId="{51AD7F9A-99EC-4635-B05D-9F33CC95EB93}" destId="{1EED0A66-8A5E-43C9-97A7-226C8F64C549}" srcOrd="0" destOrd="0" presId="urn:microsoft.com/office/officeart/2005/8/layout/hList1"/>
    <dgm:cxn modelId="{0C79A484-6CF9-4002-89A4-BAEFC9E3AE5E}" srcId="{29B6EDA0-D9A9-4256-9F13-E353A58E766F}" destId="{F0410F4B-D2A1-44B3-A58B-E3944324C81A}" srcOrd="1" destOrd="0" parTransId="{95572CF7-FCAF-441B-BE1D-CD7010A15EBC}" sibTransId="{F633345D-3A06-4E9F-AB42-83866C016835}"/>
    <dgm:cxn modelId="{1A41BE05-ED41-41F9-8D8D-0F486EAE10BE}" type="presOf" srcId="{7CFE202A-372B-4B4F-B58B-CBACC7AD029E}" destId="{4992C6AD-8DD5-4BA3-AD2D-D062B40C0A2D}" srcOrd="0" destOrd="0" presId="urn:microsoft.com/office/officeart/2005/8/layout/hList1"/>
    <dgm:cxn modelId="{255F9E51-884D-40C7-8330-4AB6CA8EBC05}" srcId="{29B6EDA0-D9A9-4256-9F13-E353A58E766F}" destId="{51AD7F9A-99EC-4635-B05D-9F33CC95EB93}" srcOrd="0" destOrd="0" parTransId="{B5A0B8E4-5303-49A3-BF6B-94F49A1D6DE9}" sibTransId="{CEA765D8-241E-441B-8051-BDBB4DF467B7}"/>
    <dgm:cxn modelId="{8D9F080E-7FC5-441B-B954-7C6839D49D3F}" type="presOf" srcId="{191B28BE-4955-4CA5-BC59-8EAD63E6FD9C}" destId="{9864039A-FA9C-41EF-B1BF-4DB26097113A}" srcOrd="0" destOrd="0" presId="urn:microsoft.com/office/officeart/2005/8/layout/hList1"/>
    <dgm:cxn modelId="{E44B9253-AD3C-430F-A6F6-F7C03CB28D7B}" srcId="{51AD7F9A-99EC-4635-B05D-9F33CC95EB93}" destId="{191B28BE-4955-4CA5-BC59-8EAD63E6FD9C}" srcOrd="0" destOrd="0" parTransId="{1F7AB838-8A3D-4C70-9725-819FD439D649}" sibTransId="{660BD951-FE9F-4D1D-9A54-F9A18B3A0F16}"/>
    <dgm:cxn modelId="{BCF7C72A-B562-42C2-A447-C5C3A05246EE}" type="presOf" srcId="{F0410F4B-D2A1-44B3-A58B-E3944324C81A}" destId="{576A72C2-92FC-454C-9424-6EAC2E0CE43E}" srcOrd="0" destOrd="0" presId="urn:microsoft.com/office/officeart/2005/8/layout/hList1"/>
    <dgm:cxn modelId="{9D153E80-F7A8-4320-B382-67E9E8EB3EB1}" srcId="{F0410F4B-D2A1-44B3-A58B-E3944324C81A}" destId="{7856AA3C-C692-4EB0-82AB-D29ECF01CEB8}" srcOrd="1" destOrd="0" parTransId="{899828DE-BE36-4B76-AE5F-86D282FE924E}" sibTransId="{628041B3-866B-40D9-BA67-A38346671F36}"/>
    <dgm:cxn modelId="{DFAEF5C5-34D6-4751-8C7E-AF921CDB7CFC}" type="presOf" srcId="{82E0EEB8-CA00-4F4C-983D-3E2831470B01}" destId="{B9748C3A-9240-4BF4-81E4-29169E436DA6}" srcOrd="0" destOrd="0" presId="urn:microsoft.com/office/officeart/2005/8/layout/hList1"/>
    <dgm:cxn modelId="{93ED0FFF-E5EF-42A8-B284-648595075415}" type="presOf" srcId="{7856AA3C-C692-4EB0-82AB-D29ECF01CEB8}" destId="{4992C6AD-8DD5-4BA3-AD2D-D062B40C0A2D}" srcOrd="0" destOrd="1" presId="urn:microsoft.com/office/officeart/2005/8/layout/hList1"/>
    <dgm:cxn modelId="{45C53E20-7F81-4937-A9BC-664D29B069F0}" type="presParOf" srcId="{75113038-3D04-4E81-B524-313F06163DCA}" destId="{A2699C3C-204E-4786-BE48-5AF9BF13420E}" srcOrd="0" destOrd="0" presId="urn:microsoft.com/office/officeart/2005/8/layout/hList1"/>
    <dgm:cxn modelId="{D31FF68C-38F6-4FE5-BFE1-697619E75DF3}" type="presParOf" srcId="{A2699C3C-204E-4786-BE48-5AF9BF13420E}" destId="{1EED0A66-8A5E-43C9-97A7-226C8F64C549}" srcOrd="0" destOrd="0" presId="urn:microsoft.com/office/officeart/2005/8/layout/hList1"/>
    <dgm:cxn modelId="{19F1A5DE-C7E2-422A-80CE-6DCE4B7B83C7}" type="presParOf" srcId="{A2699C3C-204E-4786-BE48-5AF9BF13420E}" destId="{9864039A-FA9C-41EF-B1BF-4DB26097113A}" srcOrd="1" destOrd="0" presId="urn:microsoft.com/office/officeart/2005/8/layout/hList1"/>
    <dgm:cxn modelId="{CCC234AD-D6C2-4F54-8C0E-DA87D833A5EE}" type="presParOf" srcId="{75113038-3D04-4E81-B524-313F06163DCA}" destId="{25D28220-C028-453B-9FA8-EE4434EC25A6}" srcOrd="1" destOrd="0" presId="urn:microsoft.com/office/officeart/2005/8/layout/hList1"/>
    <dgm:cxn modelId="{A5BBD042-0DCD-4F96-AD41-88DEC24551F2}" type="presParOf" srcId="{75113038-3D04-4E81-B524-313F06163DCA}" destId="{7C1994F2-D7B8-4812-8ACA-79DEEEBEC299}" srcOrd="2" destOrd="0" presId="urn:microsoft.com/office/officeart/2005/8/layout/hList1"/>
    <dgm:cxn modelId="{D7A3E059-172C-440D-A9FF-3966F86AD170}" type="presParOf" srcId="{7C1994F2-D7B8-4812-8ACA-79DEEEBEC299}" destId="{576A72C2-92FC-454C-9424-6EAC2E0CE43E}" srcOrd="0" destOrd="0" presId="urn:microsoft.com/office/officeart/2005/8/layout/hList1"/>
    <dgm:cxn modelId="{9CBE7681-3E1D-4549-B797-824DC622CE91}" type="presParOf" srcId="{7C1994F2-D7B8-4812-8ACA-79DEEEBEC299}" destId="{4992C6AD-8DD5-4BA3-AD2D-D062B40C0A2D}" srcOrd="1" destOrd="0" presId="urn:microsoft.com/office/officeart/2005/8/layout/hList1"/>
    <dgm:cxn modelId="{EE68AF94-3379-4C6F-B4AB-3ED3F67A37BC}" type="presParOf" srcId="{75113038-3D04-4E81-B524-313F06163DCA}" destId="{A0170F29-61C3-4852-8187-8EDF7B2A87A8}" srcOrd="3" destOrd="0" presId="urn:microsoft.com/office/officeart/2005/8/layout/hList1"/>
    <dgm:cxn modelId="{D1145FD5-8C36-4B31-B455-CC57FE4F199A}" type="presParOf" srcId="{75113038-3D04-4E81-B524-313F06163DCA}" destId="{A5E8A007-1D9D-45AD-8889-9BA91ABCB230}" srcOrd="4" destOrd="0" presId="urn:microsoft.com/office/officeart/2005/8/layout/hList1"/>
    <dgm:cxn modelId="{237CBB3F-3A9F-4781-9550-5C0F8FFB7D9D}" type="presParOf" srcId="{A5E8A007-1D9D-45AD-8889-9BA91ABCB230}" destId="{5124A4D4-52B6-4BBF-AE88-4B8393776103}" srcOrd="0" destOrd="0" presId="urn:microsoft.com/office/officeart/2005/8/layout/hList1"/>
    <dgm:cxn modelId="{CC63AA46-A9BB-4A9B-B203-97784C6E6295}" type="presParOf" srcId="{A5E8A007-1D9D-45AD-8889-9BA91ABCB230}" destId="{B9748C3A-9240-4BF4-81E4-29169E436DA6}"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5B6D67-2ADA-45A5-BB80-6B8DCB99585A}">
      <dsp:nvSpPr>
        <dsp:cNvPr id="0" name=""/>
        <dsp:cNvSpPr/>
      </dsp:nvSpPr>
      <dsp:spPr>
        <a:xfrm>
          <a:off x="0" y="523226"/>
          <a:ext cx="8542367" cy="272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2983" tIns="333248" rIns="662983" bIns="113792" numCol="1" spcCol="1270" anchor="t" anchorCtr="0">
          <a:noAutofit/>
        </a:bodyPr>
        <a:lstStyle/>
        <a:p>
          <a:pPr marL="171450" lvl="1" indent="-171450" algn="l" defTabSz="711200" rtl="0">
            <a:lnSpc>
              <a:spcPct val="90000"/>
            </a:lnSpc>
            <a:spcBef>
              <a:spcPct val="0"/>
            </a:spcBef>
            <a:spcAft>
              <a:spcPct val="15000"/>
            </a:spcAft>
            <a:buChar char="••"/>
          </a:pPr>
          <a:r>
            <a:rPr lang="it-IT" sz="1600" kern="1200" dirty="0" smtClean="0"/>
            <a:t>Pensione di vecchiaia a 66 anni più la speranza di vita (nel 2017-  66 anni e 7 mesi)</a:t>
          </a:r>
          <a:endParaRPr lang="it-IT" sz="1600" kern="1200" dirty="0"/>
        </a:p>
        <a:p>
          <a:pPr marL="342900" lvl="2" indent="-171450" algn="l" defTabSz="711200" rtl="0">
            <a:lnSpc>
              <a:spcPct val="90000"/>
            </a:lnSpc>
            <a:spcBef>
              <a:spcPct val="0"/>
            </a:spcBef>
            <a:spcAft>
              <a:spcPct val="15000"/>
            </a:spcAft>
            <a:buChar char="••"/>
          </a:pPr>
          <a:r>
            <a:rPr lang="it-IT" sz="1600" kern="1200" dirty="0" smtClean="0"/>
            <a:t>Pro-rata contributivo per tutti a decorrere dall'1.1.2012;</a:t>
          </a:r>
          <a:endParaRPr lang="it-IT" sz="1600" kern="1200" dirty="0"/>
        </a:p>
        <a:p>
          <a:pPr marL="342900" lvl="2" indent="-171450" algn="l" defTabSz="711200" rtl="0">
            <a:lnSpc>
              <a:spcPct val="90000"/>
            </a:lnSpc>
            <a:spcBef>
              <a:spcPct val="0"/>
            </a:spcBef>
            <a:spcAft>
              <a:spcPct val="15000"/>
            </a:spcAft>
            <a:buChar char="••"/>
          </a:pPr>
          <a:r>
            <a:rPr lang="it-IT" sz="1600" kern="1200" dirty="0" smtClean="0"/>
            <a:t>Nel caso di chi ha iniziato a contribuire dal 1996 almeno 1,5 volte la minima</a:t>
          </a:r>
          <a:endParaRPr lang="it-IT" sz="1600" kern="1200" dirty="0"/>
        </a:p>
        <a:p>
          <a:pPr marL="342900" lvl="2" indent="-171450" algn="l" defTabSz="711200" rtl="0">
            <a:lnSpc>
              <a:spcPct val="90000"/>
            </a:lnSpc>
            <a:spcBef>
              <a:spcPct val="0"/>
            </a:spcBef>
            <a:spcAft>
              <a:spcPct val="15000"/>
            </a:spcAft>
            <a:buChar char="••"/>
          </a:pPr>
          <a:r>
            <a:rPr lang="it-IT" sz="1600" kern="1200" dirty="0" smtClean="0"/>
            <a:t>Adeguamento periodico (a regime ogni due anni) dell’età di accesso alla pensione.</a:t>
          </a:r>
          <a:endParaRPr lang="it-IT" sz="1600" kern="1200" dirty="0"/>
        </a:p>
        <a:p>
          <a:pPr marL="171450" lvl="1" indent="-171450" algn="l" defTabSz="711200" rtl="0">
            <a:lnSpc>
              <a:spcPct val="90000"/>
            </a:lnSpc>
            <a:spcBef>
              <a:spcPct val="0"/>
            </a:spcBef>
            <a:spcAft>
              <a:spcPct val="15000"/>
            </a:spcAft>
            <a:buChar char="••"/>
          </a:pPr>
          <a:r>
            <a:rPr lang="it-IT" sz="1600" kern="1200" dirty="0" smtClean="0"/>
            <a:t>Allungamento graduale entro il 2018 dell’età di pensionamento di vecchiaia delle lavoratrici dipendenti private fino allo stessa età degli altri lavoratori</a:t>
          </a:r>
          <a:endParaRPr lang="it-IT" sz="1600" kern="1200" dirty="0"/>
        </a:p>
        <a:p>
          <a:pPr marL="171450" lvl="1" indent="-171450" algn="l" defTabSz="711200" rtl="0">
            <a:lnSpc>
              <a:spcPct val="90000"/>
            </a:lnSpc>
            <a:spcBef>
              <a:spcPct val="0"/>
            </a:spcBef>
            <a:spcAft>
              <a:spcPct val="15000"/>
            </a:spcAft>
            <a:buChar char="••"/>
          </a:pPr>
          <a:r>
            <a:rPr lang="it-IT" sz="1600" kern="1200" dirty="0" smtClean="0"/>
            <a:t>Eliminazione della pensione di anzianità e introduzione della pensione «anticipata» per chi ha almeno 42 anni (41 per le donne) e non raggiunge il requisito dell’età</a:t>
          </a:r>
          <a:endParaRPr lang="it-IT" sz="1600" kern="1200" dirty="0"/>
        </a:p>
        <a:p>
          <a:pPr marL="342900" lvl="2" indent="-171450" algn="l" defTabSz="711200" rtl="0">
            <a:lnSpc>
              <a:spcPct val="90000"/>
            </a:lnSpc>
            <a:spcBef>
              <a:spcPct val="0"/>
            </a:spcBef>
            <a:spcAft>
              <a:spcPct val="15000"/>
            </a:spcAft>
            <a:buChar char="••"/>
          </a:pPr>
          <a:r>
            <a:rPr lang="it-IT" sz="1600" kern="1200" dirty="0" smtClean="0"/>
            <a:t>Nel 2017 - 42 anni e 10 mesi per gli uomini e 41 anni e 10 mesi per le donne</a:t>
          </a:r>
          <a:endParaRPr lang="it-IT" sz="1600" kern="1200" dirty="0"/>
        </a:p>
      </dsp:txBody>
      <dsp:txXfrm>
        <a:off x="0" y="523226"/>
        <a:ext cx="8542367" cy="2721600"/>
      </dsp:txXfrm>
    </dsp:sp>
    <dsp:sp modelId="{E6514AC9-0923-4507-BB80-3A6A72C8E0E2}">
      <dsp:nvSpPr>
        <dsp:cNvPr id="0" name=""/>
        <dsp:cNvSpPr/>
      </dsp:nvSpPr>
      <dsp:spPr>
        <a:xfrm>
          <a:off x="1146342" y="288516"/>
          <a:ext cx="5979656" cy="472320"/>
        </a:xfrm>
        <a:prstGeom prst="round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226017" tIns="0" rIns="226017" bIns="0" numCol="1" spcCol="1270" anchor="ctr" anchorCtr="0">
          <a:noAutofit/>
        </a:bodyPr>
        <a:lstStyle/>
        <a:p>
          <a:pPr lvl="0" algn="l" defTabSz="889000" rtl="0">
            <a:lnSpc>
              <a:spcPct val="90000"/>
            </a:lnSpc>
            <a:spcBef>
              <a:spcPct val="0"/>
            </a:spcBef>
            <a:spcAft>
              <a:spcPct val="35000"/>
            </a:spcAft>
          </a:pPr>
          <a:r>
            <a:rPr lang="it-IT" sz="2000" kern="1200" dirty="0" smtClean="0"/>
            <a:t>Molti cambiamenti apportati, i principali:</a:t>
          </a:r>
          <a:endParaRPr lang="it-IT" sz="2000" kern="1200" dirty="0"/>
        </a:p>
      </dsp:txBody>
      <dsp:txXfrm>
        <a:off x="1169399" y="311573"/>
        <a:ext cx="5933542"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D0A66-8A5E-43C9-97A7-226C8F64C549}">
      <dsp:nvSpPr>
        <dsp:cNvPr id="0" name=""/>
        <dsp:cNvSpPr/>
      </dsp:nvSpPr>
      <dsp:spPr>
        <a:xfrm>
          <a:off x="2801" y="16046"/>
          <a:ext cx="2731550" cy="36528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it-IT" sz="1600" kern="1200" dirty="0" smtClean="0"/>
            <a:t>Vecchiaia retributiva</a:t>
          </a:r>
          <a:endParaRPr lang="it-IT" sz="1600" kern="1200" dirty="0"/>
        </a:p>
      </dsp:txBody>
      <dsp:txXfrm>
        <a:off x="2801" y="16046"/>
        <a:ext cx="2731550" cy="365288"/>
      </dsp:txXfrm>
    </dsp:sp>
    <dsp:sp modelId="{9864039A-FA9C-41EF-B1BF-4DB26097113A}">
      <dsp:nvSpPr>
        <dsp:cNvPr id="0" name=""/>
        <dsp:cNvSpPr/>
      </dsp:nvSpPr>
      <dsp:spPr>
        <a:xfrm>
          <a:off x="26265" y="397382"/>
          <a:ext cx="2731550" cy="136620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rtl="0">
            <a:lnSpc>
              <a:spcPct val="90000"/>
            </a:lnSpc>
            <a:spcBef>
              <a:spcPct val="0"/>
            </a:spcBef>
            <a:spcAft>
              <a:spcPct val="15000"/>
            </a:spcAft>
            <a:buChar char="••"/>
          </a:pPr>
          <a:endParaRPr lang="it-IT" sz="1100" kern="1200" dirty="0"/>
        </a:p>
        <a:p>
          <a:pPr marL="57150" lvl="1" indent="-57150" algn="l" defTabSz="488950" rtl="0">
            <a:lnSpc>
              <a:spcPct val="90000"/>
            </a:lnSpc>
            <a:spcBef>
              <a:spcPct val="0"/>
            </a:spcBef>
            <a:spcAft>
              <a:spcPct val="15000"/>
            </a:spcAft>
            <a:buChar char="••"/>
          </a:pPr>
          <a:r>
            <a:rPr lang="it-IT" sz="1100" kern="1200" dirty="0" smtClean="0"/>
            <a:t>Età: 70 anni (69 anni nel 2017; 69 anni e  6 mesi nel 2018)</a:t>
          </a:r>
          <a:endParaRPr lang="it-IT" sz="1100" kern="1200" dirty="0"/>
        </a:p>
        <a:p>
          <a:pPr marL="57150" lvl="1" indent="-57150" algn="l" defTabSz="488950" rtl="0">
            <a:lnSpc>
              <a:spcPct val="90000"/>
            </a:lnSpc>
            <a:spcBef>
              <a:spcPct val="0"/>
            </a:spcBef>
            <a:spcAft>
              <a:spcPct val="15000"/>
            </a:spcAft>
            <a:buChar char="••"/>
          </a:pPr>
          <a:r>
            <a:rPr lang="it-IT" sz="1100" kern="1200" dirty="0" smtClean="0"/>
            <a:t>Contributi: 35 anni regolari</a:t>
          </a:r>
          <a:endParaRPr lang="it-IT" sz="1100" kern="1200" dirty="0"/>
        </a:p>
        <a:p>
          <a:pPr marL="57150" lvl="1" indent="-57150" algn="l" defTabSz="488950" rtl="0">
            <a:lnSpc>
              <a:spcPct val="90000"/>
            </a:lnSpc>
            <a:spcBef>
              <a:spcPct val="0"/>
            </a:spcBef>
            <a:spcAft>
              <a:spcPct val="15000"/>
            </a:spcAft>
            <a:buChar char="••"/>
          </a:pPr>
          <a:endParaRPr lang="it-IT" sz="1100" kern="1200" dirty="0"/>
        </a:p>
        <a:p>
          <a:pPr marL="57150" lvl="1" indent="-57150" algn="l" defTabSz="488950" rtl="0">
            <a:lnSpc>
              <a:spcPct val="90000"/>
            </a:lnSpc>
            <a:spcBef>
              <a:spcPct val="0"/>
            </a:spcBef>
            <a:spcAft>
              <a:spcPct val="15000"/>
            </a:spcAft>
            <a:buChar char="••"/>
          </a:pPr>
          <a:r>
            <a:rPr lang="it-IT" sz="1100" kern="1200" dirty="0" smtClean="0"/>
            <a:t>Decorrenza  dall’evento</a:t>
          </a:r>
          <a:endParaRPr lang="it-IT" sz="1100" kern="1200" dirty="0"/>
        </a:p>
      </dsp:txBody>
      <dsp:txXfrm>
        <a:off x="26265" y="397382"/>
        <a:ext cx="2731550" cy="1366205"/>
      </dsp:txXfrm>
    </dsp:sp>
    <dsp:sp modelId="{576A72C2-92FC-454C-9424-6EAC2E0CE43E}">
      <dsp:nvSpPr>
        <dsp:cNvPr id="0" name=""/>
        <dsp:cNvSpPr/>
      </dsp:nvSpPr>
      <dsp:spPr>
        <a:xfrm>
          <a:off x="3116769" y="16046"/>
          <a:ext cx="2731550" cy="36528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it-IT" sz="1600" kern="1200" dirty="0" smtClean="0"/>
            <a:t>Vecchiaia mista</a:t>
          </a:r>
          <a:endParaRPr lang="it-IT" sz="1600" kern="1200" dirty="0"/>
        </a:p>
      </dsp:txBody>
      <dsp:txXfrm>
        <a:off x="3116769" y="16046"/>
        <a:ext cx="2731550" cy="365288"/>
      </dsp:txXfrm>
    </dsp:sp>
    <dsp:sp modelId="{4992C6AD-8DD5-4BA3-AD2D-D062B40C0A2D}">
      <dsp:nvSpPr>
        <dsp:cNvPr id="0" name=""/>
        <dsp:cNvSpPr/>
      </dsp:nvSpPr>
      <dsp:spPr>
        <a:xfrm>
          <a:off x="3150640" y="385010"/>
          <a:ext cx="2731550" cy="136620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rtl="0">
            <a:lnSpc>
              <a:spcPct val="90000"/>
            </a:lnSpc>
            <a:spcBef>
              <a:spcPct val="0"/>
            </a:spcBef>
            <a:spcAft>
              <a:spcPct val="15000"/>
            </a:spcAft>
            <a:buChar char="••"/>
          </a:pPr>
          <a:endParaRPr lang="it-IT" sz="1100" kern="1200" dirty="0"/>
        </a:p>
        <a:p>
          <a:pPr marL="57150" lvl="1" indent="-57150" algn="l" defTabSz="488950" rtl="0">
            <a:lnSpc>
              <a:spcPct val="90000"/>
            </a:lnSpc>
            <a:spcBef>
              <a:spcPct val="0"/>
            </a:spcBef>
            <a:spcAft>
              <a:spcPct val="15000"/>
            </a:spcAft>
            <a:buChar char="••"/>
          </a:pPr>
          <a:r>
            <a:rPr lang="it-IT" sz="1100" kern="1200" dirty="0" smtClean="0"/>
            <a:t>Età: 67 anni</a:t>
          </a:r>
          <a:endParaRPr lang="it-IT" sz="1100" kern="1200" dirty="0"/>
        </a:p>
        <a:p>
          <a:pPr marL="57150" lvl="1" indent="-57150" algn="l" defTabSz="488950" rtl="0">
            <a:lnSpc>
              <a:spcPct val="90000"/>
            </a:lnSpc>
            <a:spcBef>
              <a:spcPct val="0"/>
            </a:spcBef>
            <a:spcAft>
              <a:spcPct val="15000"/>
            </a:spcAft>
            <a:buChar char="••"/>
          </a:pPr>
          <a:r>
            <a:rPr lang="it-IT" sz="1100" kern="1200" dirty="0" smtClean="0"/>
            <a:t>Contributi: 35 anni regolari</a:t>
          </a:r>
          <a:endParaRPr lang="it-IT" sz="1100" kern="1200" dirty="0"/>
        </a:p>
        <a:p>
          <a:pPr marL="57150" lvl="1" indent="-57150" algn="l" defTabSz="488950" rtl="0">
            <a:lnSpc>
              <a:spcPct val="90000"/>
            </a:lnSpc>
            <a:spcBef>
              <a:spcPct val="0"/>
            </a:spcBef>
            <a:spcAft>
              <a:spcPct val="15000"/>
            </a:spcAft>
            <a:buChar char="••"/>
          </a:pPr>
          <a:endParaRPr lang="it-IT" sz="1100" kern="1200" dirty="0"/>
        </a:p>
        <a:p>
          <a:pPr marL="57150" lvl="1" indent="-57150" algn="l" defTabSz="488950" rtl="0">
            <a:lnSpc>
              <a:spcPct val="90000"/>
            </a:lnSpc>
            <a:spcBef>
              <a:spcPct val="0"/>
            </a:spcBef>
            <a:spcAft>
              <a:spcPct val="15000"/>
            </a:spcAft>
            <a:buChar char="••"/>
          </a:pPr>
          <a:endParaRPr lang="it-IT" sz="1100" kern="1200" dirty="0"/>
        </a:p>
        <a:p>
          <a:pPr marL="57150" lvl="1" indent="-57150" algn="l" defTabSz="488950" rtl="0">
            <a:lnSpc>
              <a:spcPct val="90000"/>
            </a:lnSpc>
            <a:spcBef>
              <a:spcPct val="0"/>
            </a:spcBef>
            <a:spcAft>
              <a:spcPct val="15000"/>
            </a:spcAft>
            <a:buChar char="••"/>
          </a:pPr>
          <a:r>
            <a:rPr lang="it-IT" sz="1100" kern="1200" dirty="0" smtClean="0"/>
            <a:t>Decorrenza dalla domanda</a:t>
          </a:r>
          <a:endParaRPr lang="it-IT" sz="1100" kern="1200" dirty="0"/>
        </a:p>
      </dsp:txBody>
      <dsp:txXfrm>
        <a:off x="3150640" y="385010"/>
        <a:ext cx="2731550" cy="1366205"/>
      </dsp:txXfrm>
    </dsp:sp>
    <dsp:sp modelId="{5124A4D4-52B6-4BBF-AE88-4B8393776103}">
      <dsp:nvSpPr>
        <dsp:cNvPr id="0" name=""/>
        <dsp:cNvSpPr/>
      </dsp:nvSpPr>
      <dsp:spPr>
        <a:xfrm>
          <a:off x="6230737" y="16046"/>
          <a:ext cx="2731550" cy="36528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it-IT" sz="1600" kern="1200" dirty="0" smtClean="0"/>
            <a:t>Vecchiaia contributiva</a:t>
          </a:r>
          <a:endParaRPr lang="it-IT" sz="1600" kern="1200" dirty="0"/>
        </a:p>
      </dsp:txBody>
      <dsp:txXfrm>
        <a:off x="6230737" y="16046"/>
        <a:ext cx="2731550" cy="365288"/>
      </dsp:txXfrm>
    </dsp:sp>
    <dsp:sp modelId="{B9748C3A-9240-4BF4-81E4-29169E436DA6}">
      <dsp:nvSpPr>
        <dsp:cNvPr id="0" name=""/>
        <dsp:cNvSpPr/>
      </dsp:nvSpPr>
      <dsp:spPr>
        <a:xfrm>
          <a:off x="6230737" y="381335"/>
          <a:ext cx="2731550" cy="136620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14300" lvl="1" indent="0" algn="l" defTabSz="622300" rtl="0">
            <a:lnSpc>
              <a:spcPct val="90000"/>
            </a:lnSpc>
            <a:spcBef>
              <a:spcPct val="0"/>
            </a:spcBef>
            <a:spcAft>
              <a:spcPct val="15000"/>
            </a:spcAft>
            <a:buChar char="••"/>
          </a:pPr>
          <a:r>
            <a:rPr lang="it-IT" sz="1100" kern="1200" dirty="0" smtClean="0"/>
            <a:t>Età: 67 anni</a:t>
          </a:r>
          <a:endParaRPr lang="it-IT" sz="1100" kern="1200" dirty="0"/>
        </a:p>
        <a:p>
          <a:pPr marL="114300" lvl="1" indent="0" algn="l" defTabSz="622300" rtl="0">
            <a:lnSpc>
              <a:spcPct val="90000"/>
            </a:lnSpc>
            <a:spcBef>
              <a:spcPct val="0"/>
            </a:spcBef>
            <a:spcAft>
              <a:spcPct val="15000"/>
            </a:spcAft>
            <a:buChar char="••"/>
          </a:pPr>
          <a:r>
            <a:rPr lang="it-IT" sz="1100" kern="1200" dirty="0" smtClean="0"/>
            <a:t>Contributi: 20 anni regolari</a:t>
          </a:r>
          <a:endParaRPr lang="it-IT" sz="1100" kern="1200" dirty="0"/>
        </a:p>
        <a:p>
          <a:pPr marL="114300" lvl="1" indent="0" algn="l" defTabSz="622300" rtl="0">
            <a:lnSpc>
              <a:spcPct val="90000"/>
            </a:lnSpc>
            <a:spcBef>
              <a:spcPct val="0"/>
            </a:spcBef>
            <a:spcAft>
              <a:spcPct val="15000"/>
            </a:spcAft>
            <a:buChar char="••"/>
          </a:pPr>
          <a:r>
            <a:rPr lang="it-IT" sz="1100" kern="1200" dirty="0" smtClean="0"/>
            <a:t>Importo pari ad almeno 1,5 volte il trattamento minimo INPS.   </a:t>
          </a:r>
          <a:endParaRPr lang="it-IT" sz="1100" kern="1200" dirty="0"/>
        </a:p>
        <a:p>
          <a:pPr marL="114300" lvl="1" indent="0" algn="l" defTabSz="622300" rtl="0">
            <a:lnSpc>
              <a:spcPct val="90000"/>
            </a:lnSpc>
            <a:spcBef>
              <a:spcPct val="0"/>
            </a:spcBef>
            <a:spcAft>
              <a:spcPct val="15000"/>
            </a:spcAft>
            <a:buChar char="••"/>
          </a:pPr>
          <a:r>
            <a:rPr lang="it-IT" sz="1100" kern="1200" dirty="0" smtClean="0"/>
            <a:t>70 anni</a:t>
          </a:r>
          <a:endParaRPr lang="it-IT" sz="1100" kern="1200" dirty="0"/>
        </a:p>
        <a:p>
          <a:pPr marL="114300" lvl="1" indent="0" algn="l" defTabSz="622300" rtl="0">
            <a:lnSpc>
              <a:spcPct val="90000"/>
            </a:lnSpc>
            <a:spcBef>
              <a:spcPct val="0"/>
            </a:spcBef>
            <a:spcAft>
              <a:spcPct val="15000"/>
            </a:spcAft>
            <a:buChar char="••"/>
          </a:pPr>
          <a:r>
            <a:rPr lang="it-IT" sz="1100" kern="1200" dirty="0" smtClean="0"/>
            <a:t>5 anni regolari</a:t>
          </a:r>
          <a:endParaRPr lang="it-IT" sz="1100" kern="1200" dirty="0"/>
        </a:p>
        <a:p>
          <a:pPr marL="114300" lvl="1" indent="0" algn="l" defTabSz="622300" rtl="0">
            <a:lnSpc>
              <a:spcPct val="90000"/>
            </a:lnSpc>
            <a:spcBef>
              <a:spcPct val="0"/>
            </a:spcBef>
            <a:spcAft>
              <a:spcPct val="15000"/>
            </a:spcAft>
            <a:buChar char="••"/>
          </a:pPr>
          <a:r>
            <a:rPr lang="it-IT" sz="1100" kern="1200" dirty="0" smtClean="0"/>
            <a:t>Decorrenza dalla domanda</a:t>
          </a:r>
          <a:endParaRPr lang="it-IT" sz="1100" kern="1200" dirty="0"/>
        </a:p>
      </dsp:txBody>
      <dsp:txXfrm>
        <a:off x="6230737" y="381335"/>
        <a:ext cx="2731550" cy="13662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D0A66-8A5E-43C9-97A7-226C8F64C549}">
      <dsp:nvSpPr>
        <dsp:cNvPr id="0" name=""/>
        <dsp:cNvSpPr/>
      </dsp:nvSpPr>
      <dsp:spPr>
        <a:xfrm>
          <a:off x="2801" y="31376"/>
          <a:ext cx="2731550" cy="37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it-IT" sz="1600" kern="1200" dirty="0" smtClean="0"/>
            <a:t>Vecchiaia retributiva</a:t>
          </a:r>
          <a:endParaRPr lang="it-IT" sz="1600" kern="1200" dirty="0"/>
        </a:p>
      </dsp:txBody>
      <dsp:txXfrm>
        <a:off x="2801" y="31376"/>
        <a:ext cx="2731550" cy="374400"/>
      </dsp:txXfrm>
    </dsp:sp>
    <dsp:sp modelId="{9864039A-FA9C-41EF-B1BF-4DB26097113A}">
      <dsp:nvSpPr>
        <dsp:cNvPr id="0" name=""/>
        <dsp:cNvSpPr/>
      </dsp:nvSpPr>
      <dsp:spPr>
        <a:xfrm>
          <a:off x="2801" y="405776"/>
          <a:ext cx="2731550" cy="5709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it-IT" sz="1200" kern="1200" dirty="0" smtClean="0"/>
            <a:t>Retributivo</a:t>
          </a:r>
          <a:endParaRPr lang="it-IT" sz="1200" kern="1200" dirty="0"/>
        </a:p>
      </dsp:txBody>
      <dsp:txXfrm>
        <a:off x="2801" y="405776"/>
        <a:ext cx="2731550" cy="570960"/>
      </dsp:txXfrm>
    </dsp:sp>
    <dsp:sp modelId="{576A72C2-92FC-454C-9424-6EAC2E0CE43E}">
      <dsp:nvSpPr>
        <dsp:cNvPr id="0" name=""/>
        <dsp:cNvSpPr/>
      </dsp:nvSpPr>
      <dsp:spPr>
        <a:xfrm>
          <a:off x="3116769" y="31376"/>
          <a:ext cx="2731550" cy="37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it-IT" sz="1600" kern="1200" dirty="0" smtClean="0"/>
            <a:t>Vecchiaia mista</a:t>
          </a:r>
          <a:endParaRPr lang="it-IT" sz="1600" kern="1200" dirty="0"/>
        </a:p>
      </dsp:txBody>
      <dsp:txXfrm>
        <a:off x="3116769" y="31376"/>
        <a:ext cx="2731550" cy="374400"/>
      </dsp:txXfrm>
    </dsp:sp>
    <dsp:sp modelId="{4992C6AD-8DD5-4BA3-AD2D-D062B40C0A2D}">
      <dsp:nvSpPr>
        <dsp:cNvPr id="0" name=""/>
        <dsp:cNvSpPr/>
      </dsp:nvSpPr>
      <dsp:spPr>
        <a:xfrm>
          <a:off x="3116769" y="405776"/>
          <a:ext cx="2731550" cy="5709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it-IT" sz="1200" kern="1200" dirty="0" smtClean="0"/>
            <a:t>Retributivo fino al 2009</a:t>
          </a:r>
          <a:endParaRPr lang="it-IT" sz="1200" kern="1200" dirty="0"/>
        </a:p>
        <a:p>
          <a:pPr marL="114300" lvl="1" indent="-114300" algn="l" defTabSz="533400" rtl="0">
            <a:lnSpc>
              <a:spcPct val="90000"/>
            </a:lnSpc>
            <a:spcBef>
              <a:spcPct val="0"/>
            </a:spcBef>
            <a:spcAft>
              <a:spcPct val="15000"/>
            </a:spcAft>
            <a:buChar char="••"/>
          </a:pPr>
          <a:r>
            <a:rPr lang="it-IT" sz="1200" kern="1200" dirty="0" smtClean="0"/>
            <a:t>Contributivo dal 2010</a:t>
          </a:r>
          <a:endParaRPr lang="it-IT" sz="1200" kern="1200" dirty="0"/>
        </a:p>
      </dsp:txBody>
      <dsp:txXfrm>
        <a:off x="3116769" y="405776"/>
        <a:ext cx="2731550" cy="570960"/>
      </dsp:txXfrm>
    </dsp:sp>
    <dsp:sp modelId="{5124A4D4-52B6-4BBF-AE88-4B8393776103}">
      <dsp:nvSpPr>
        <dsp:cNvPr id="0" name=""/>
        <dsp:cNvSpPr/>
      </dsp:nvSpPr>
      <dsp:spPr>
        <a:xfrm>
          <a:off x="6230737" y="31376"/>
          <a:ext cx="2731550" cy="37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it-IT" sz="1600" kern="1200" dirty="0" smtClean="0"/>
            <a:t>Vecchiaia contributiva</a:t>
          </a:r>
          <a:endParaRPr lang="it-IT" sz="1600" kern="1200" dirty="0"/>
        </a:p>
      </dsp:txBody>
      <dsp:txXfrm>
        <a:off x="6230737" y="31376"/>
        <a:ext cx="2731550" cy="374400"/>
      </dsp:txXfrm>
    </dsp:sp>
    <dsp:sp modelId="{B9748C3A-9240-4BF4-81E4-29169E436DA6}">
      <dsp:nvSpPr>
        <dsp:cNvPr id="0" name=""/>
        <dsp:cNvSpPr/>
      </dsp:nvSpPr>
      <dsp:spPr>
        <a:xfrm>
          <a:off x="6230737" y="405776"/>
          <a:ext cx="2731550" cy="5709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it-IT" sz="1200" kern="1200" dirty="0" smtClean="0"/>
            <a:t>Contributivo</a:t>
          </a:r>
          <a:endParaRPr lang="it-IT" sz="1200" kern="1200" dirty="0"/>
        </a:p>
      </dsp:txBody>
      <dsp:txXfrm>
        <a:off x="6230737" y="405776"/>
        <a:ext cx="2731550" cy="57096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5" y="3"/>
            <a:ext cx="2945659" cy="49805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8" y="3"/>
            <a:ext cx="2945659" cy="498055"/>
          </a:xfrm>
          <a:prstGeom prst="rect">
            <a:avLst/>
          </a:prstGeom>
        </p:spPr>
        <p:txBody>
          <a:bodyPr vert="horz" lIns="91440" tIns="45720" rIns="91440" bIns="45720" rtlCol="0"/>
          <a:lstStyle>
            <a:lvl1pPr algn="r">
              <a:defRPr sz="1200"/>
            </a:lvl1pPr>
          </a:lstStyle>
          <a:p>
            <a:fld id="{6DD08DBB-7D26-44F1-84F9-90253BE67655}" type="datetimeFigureOut">
              <a:rPr lang="it-IT" smtClean="0"/>
              <a:t>04/05/2017</a:t>
            </a:fld>
            <a:endParaRPr lang="it-IT"/>
          </a:p>
        </p:txBody>
      </p:sp>
      <p:sp>
        <p:nvSpPr>
          <p:cNvPr id="4" name="Segnaposto piè di pagina 3"/>
          <p:cNvSpPr>
            <a:spLocks noGrp="1"/>
          </p:cNvSpPr>
          <p:nvPr>
            <p:ph type="ftr" sz="quarter" idx="2"/>
          </p:nvPr>
        </p:nvSpPr>
        <p:spPr>
          <a:xfrm>
            <a:off x="5" y="9428584"/>
            <a:ext cx="2945659" cy="498054"/>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8" y="9428584"/>
            <a:ext cx="2945659" cy="498054"/>
          </a:xfrm>
          <a:prstGeom prst="rect">
            <a:avLst/>
          </a:prstGeom>
        </p:spPr>
        <p:txBody>
          <a:bodyPr vert="horz" lIns="91440" tIns="45720" rIns="91440" bIns="45720" rtlCol="0" anchor="b"/>
          <a:lstStyle>
            <a:lvl1pPr algn="r">
              <a:defRPr sz="1200"/>
            </a:lvl1pPr>
          </a:lstStyle>
          <a:p>
            <a:fld id="{4AFE496A-50AA-4418-8616-12C39B036D1B}" type="slidenum">
              <a:rPr lang="it-IT" smtClean="0"/>
              <a:t>‹N›</a:t>
            </a:fld>
            <a:endParaRPr lang="it-IT"/>
          </a:p>
        </p:txBody>
      </p:sp>
    </p:spTree>
    <p:extLst>
      <p:ext uri="{BB962C8B-B14F-4D97-AF65-F5344CB8AC3E}">
        <p14:creationId xmlns:p14="http://schemas.microsoft.com/office/powerpoint/2010/main" val="3688720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5" y="3"/>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8" y="3"/>
            <a:ext cx="2945659" cy="496332"/>
          </a:xfrm>
          <a:prstGeom prst="rect">
            <a:avLst/>
          </a:prstGeom>
        </p:spPr>
        <p:txBody>
          <a:bodyPr vert="horz" lIns="91440" tIns="45720" rIns="91440" bIns="45720" rtlCol="0"/>
          <a:lstStyle>
            <a:lvl1pPr algn="r">
              <a:defRPr sz="1200"/>
            </a:lvl1pPr>
          </a:lstStyle>
          <a:p>
            <a:fld id="{7DABD134-12B2-4CF8-8888-71CD9796682D}" type="datetimeFigureOut">
              <a:rPr lang="it-IT" smtClean="0"/>
              <a:pPr/>
              <a:t>04/05/2017</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6"/>
            <a:ext cx="5438140" cy="446698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5" y="9428584"/>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8" y="9428584"/>
            <a:ext cx="2945659" cy="496332"/>
          </a:xfrm>
          <a:prstGeom prst="rect">
            <a:avLst/>
          </a:prstGeom>
        </p:spPr>
        <p:txBody>
          <a:bodyPr vert="horz" lIns="91440" tIns="45720" rIns="91440" bIns="45720" rtlCol="0" anchor="b"/>
          <a:lstStyle>
            <a:lvl1pPr algn="r">
              <a:defRPr sz="1200"/>
            </a:lvl1pPr>
          </a:lstStyle>
          <a:p>
            <a:fld id="{B08432DD-01D5-4C71-AF66-DD48BF1E5F84}" type="slidenum">
              <a:rPr lang="it-IT" smtClean="0"/>
              <a:pPr/>
              <a:t>‹N›</a:t>
            </a:fld>
            <a:endParaRPr lang="it-IT"/>
          </a:p>
        </p:txBody>
      </p:sp>
    </p:spTree>
    <p:extLst>
      <p:ext uri="{BB962C8B-B14F-4D97-AF65-F5344CB8AC3E}">
        <p14:creationId xmlns:p14="http://schemas.microsoft.com/office/powerpoint/2010/main" val="1641027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08432DD-01D5-4C71-AF66-DD48BF1E5F84}" type="slidenum">
              <a:rPr lang="it-IT" smtClean="0"/>
              <a:pPr/>
              <a:t>1</a:t>
            </a:fld>
            <a:endParaRPr lang="it-IT"/>
          </a:p>
        </p:txBody>
      </p:sp>
    </p:spTree>
    <p:extLst>
      <p:ext uri="{BB962C8B-B14F-4D97-AF65-F5344CB8AC3E}">
        <p14:creationId xmlns:p14="http://schemas.microsoft.com/office/powerpoint/2010/main" val="1978600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08432DD-01D5-4C71-AF66-DD48BF1E5F84}" type="slidenum">
              <a:rPr lang="it-IT" smtClean="0"/>
              <a:pPr/>
              <a:t>4</a:t>
            </a:fld>
            <a:endParaRPr lang="it-IT"/>
          </a:p>
        </p:txBody>
      </p:sp>
    </p:spTree>
    <p:extLst>
      <p:ext uri="{BB962C8B-B14F-4D97-AF65-F5344CB8AC3E}">
        <p14:creationId xmlns:p14="http://schemas.microsoft.com/office/powerpoint/2010/main" val="459698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08432DD-01D5-4C71-AF66-DD48BF1E5F84}" type="slidenum">
              <a:rPr lang="it-IT" smtClean="0"/>
              <a:pPr/>
              <a:t>5</a:t>
            </a:fld>
            <a:endParaRPr lang="it-IT"/>
          </a:p>
        </p:txBody>
      </p:sp>
    </p:spTree>
    <p:extLst>
      <p:ext uri="{BB962C8B-B14F-4D97-AF65-F5344CB8AC3E}">
        <p14:creationId xmlns:p14="http://schemas.microsoft.com/office/powerpoint/2010/main" val="4276480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08432DD-01D5-4C71-AF66-DD48BF1E5F84}" type="slidenum">
              <a:rPr lang="it-IT" smtClean="0"/>
              <a:pPr/>
              <a:t>6</a:t>
            </a:fld>
            <a:endParaRPr lang="it-IT"/>
          </a:p>
        </p:txBody>
      </p:sp>
    </p:spTree>
    <p:extLst>
      <p:ext uri="{BB962C8B-B14F-4D97-AF65-F5344CB8AC3E}">
        <p14:creationId xmlns:p14="http://schemas.microsoft.com/office/powerpoint/2010/main" val="2532003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08432DD-01D5-4C71-AF66-DD48BF1E5F84}" type="slidenum">
              <a:rPr lang="it-IT" smtClean="0"/>
              <a:pPr/>
              <a:t>10</a:t>
            </a:fld>
            <a:endParaRPr lang="it-IT"/>
          </a:p>
        </p:txBody>
      </p:sp>
    </p:spTree>
    <p:extLst>
      <p:ext uri="{BB962C8B-B14F-4D97-AF65-F5344CB8AC3E}">
        <p14:creationId xmlns:p14="http://schemas.microsoft.com/office/powerpoint/2010/main" val="2457907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08432DD-01D5-4C71-AF66-DD48BF1E5F84}" type="slidenum">
              <a:rPr lang="it-IT" smtClean="0"/>
              <a:pPr/>
              <a:t>11</a:t>
            </a:fld>
            <a:endParaRPr lang="it-IT"/>
          </a:p>
        </p:txBody>
      </p:sp>
    </p:spTree>
    <p:extLst>
      <p:ext uri="{BB962C8B-B14F-4D97-AF65-F5344CB8AC3E}">
        <p14:creationId xmlns:p14="http://schemas.microsoft.com/office/powerpoint/2010/main" val="2578003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08432DD-01D5-4C71-AF66-DD48BF1E5F84}" type="slidenum">
              <a:rPr lang="it-IT" smtClean="0"/>
              <a:pPr/>
              <a:t>12</a:t>
            </a:fld>
            <a:endParaRPr lang="it-IT"/>
          </a:p>
        </p:txBody>
      </p:sp>
    </p:spTree>
    <p:extLst>
      <p:ext uri="{BB962C8B-B14F-4D97-AF65-F5344CB8AC3E}">
        <p14:creationId xmlns:p14="http://schemas.microsoft.com/office/powerpoint/2010/main" val="2441792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7" name="Rettangolo 6"/>
          <p:cNvSpPr/>
          <p:nvPr userDrawn="1"/>
        </p:nvSpPr>
        <p:spPr>
          <a:xfrm>
            <a:off x="0" y="3714752"/>
            <a:ext cx="9144000" cy="3143248"/>
          </a:xfrm>
          <a:prstGeom prst="rect">
            <a:avLst/>
          </a:prstGeom>
          <a:solidFill>
            <a:srgbClr val="183D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cxnSp>
        <p:nvCxnSpPr>
          <p:cNvPr id="12" name="Connettore 1 11"/>
          <p:cNvCxnSpPr/>
          <p:nvPr userDrawn="1"/>
        </p:nvCxnSpPr>
        <p:spPr>
          <a:xfrm>
            <a:off x="0" y="3714752"/>
            <a:ext cx="9144000" cy="0"/>
          </a:xfrm>
          <a:prstGeom prst="line">
            <a:avLst/>
          </a:prstGeom>
          <a:ln w="38100">
            <a:solidFill>
              <a:srgbClr val="EC6701"/>
            </a:solidFill>
          </a:ln>
        </p:spPr>
        <p:style>
          <a:lnRef idx="1">
            <a:schemeClr val="accent1"/>
          </a:lnRef>
          <a:fillRef idx="0">
            <a:schemeClr val="accent1"/>
          </a:fillRef>
          <a:effectRef idx="0">
            <a:schemeClr val="accent1"/>
          </a:effectRef>
          <a:fontRef idx="minor">
            <a:schemeClr val="tx1"/>
          </a:fontRef>
        </p:style>
      </p:cxnSp>
      <p:cxnSp>
        <p:nvCxnSpPr>
          <p:cNvPr id="13" name="Connettore 1 12"/>
          <p:cNvCxnSpPr/>
          <p:nvPr userDrawn="1"/>
        </p:nvCxnSpPr>
        <p:spPr>
          <a:xfrm>
            <a:off x="0" y="1571612"/>
            <a:ext cx="9144000" cy="0"/>
          </a:xfrm>
          <a:prstGeom prst="line">
            <a:avLst/>
          </a:prstGeom>
          <a:ln w="38100">
            <a:solidFill>
              <a:srgbClr val="EC6701"/>
            </a:solidFill>
          </a:ln>
        </p:spPr>
        <p:style>
          <a:lnRef idx="1">
            <a:schemeClr val="accent1"/>
          </a:lnRef>
          <a:fillRef idx="0">
            <a:schemeClr val="accent1"/>
          </a:fillRef>
          <a:effectRef idx="0">
            <a:schemeClr val="accent1"/>
          </a:effectRef>
          <a:fontRef idx="minor">
            <a:schemeClr val="tx1"/>
          </a:fontRef>
        </p:style>
      </p:cxnSp>
      <p:pic>
        <p:nvPicPr>
          <p:cNvPr id="2" name="Immagin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180270"/>
            <a:ext cx="6192000" cy="82607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1899626-DB46-4207-BAEB-AD3BA3530231}" type="datetime1">
              <a:rPr lang="it-IT" smtClean="0"/>
              <a:pPr/>
              <a:t>04/05/2017</a:t>
            </a:fld>
            <a:endParaRPr lang="it-IT"/>
          </a:p>
        </p:txBody>
      </p:sp>
      <p:sp>
        <p:nvSpPr>
          <p:cNvPr id="5" name="Segnaposto piè di pagina 4"/>
          <p:cNvSpPr>
            <a:spLocks noGrp="1"/>
          </p:cNvSpPr>
          <p:nvPr>
            <p:ph type="ftr" sz="quarter" idx="11"/>
          </p:nvPr>
        </p:nvSpPr>
        <p:spPr/>
        <p:txBody>
          <a:bodyPr/>
          <a:lstStyle/>
          <a:p>
            <a:r>
              <a:rPr lang="it-IT" smtClean="0"/>
              <a:t>Comitato dei Delegati</a:t>
            </a:r>
            <a:endParaRPr lang="it-IT"/>
          </a:p>
        </p:txBody>
      </p:sp>
      <p:sp>
        <p:nvSpPr>
          <p:cNvPr id="6" name="Segnaposto numero diapositiva 5"/>
          <p:cNvSpPr>
            <a:spLocks noGrp="1"/>
          </p:cNvSpPr>
          <p:nvPr>
            <p:ph type="sldNum" sz="quarter" idx="12"/>
          </p:nvPr>
        </p:nvSpPr>
        <p:spPr/>
        <p:txBody>
          <a:bodyPr/>
          <a:lstStyle/>
          <a:p>
            <a:fld id="{D60EB15A-0681-4A7C-B0BD-203919FF9882}"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F56CE3-008E-41F2-9EF5-DE7C74A678B6}" type="datetime1">
              <a:rPr lang="it-IT" smtClean="0"/>
              <a:pPr/>
              <a:t>04/05/2017</a:t>
            </a:fld>
            <a:endParaRPr lang="it-IT"/>
          </a:p>
        </p:txBody>
      </p:sp>
      <p:sp>
        <p:nvSpPr>
          <p:cNvPr id="5" name="Segnaposto piè di pagina 4"/>
          <p:cNvSpPr>
            <a:spLocks noGrp="1"/>
          </p:cNvSpPr>
          <p:nvPr>
            <p:ph type="ftr" sz="quarter" idx="11"/>
          </p:nvPr>
        </p:nvSpPr>
        <p:spPr/>
        <p:txBody>
          <a:bodyPr/>
          <a:lstStyle/>
          <a:p>
            <a:r>
              <a:rPr lang="it-IT" smtClean="0"/>
              <a:t>Comitato dei Delegati</a:t>
            </a:r>
            <a:endParaRPr lang="it-IT"/>
          </a:p>
        </p:txBody>
      </p:sp>
      <p:sp>
        <p:nvSpPr>
          <p:cNvPr id="6" name="Segnaposto numero diapositiva 5"/>
          <p:cNvSpPr>
            <a:spLocks noGrp="1"/>
          </p:cNvSpPr>
          <p:nvPr>
            <p:ph type="sldNum" sz="quarter" idx="12"/>
          </p:nvPr>
        </p:nvSpPr>
        <p:spPr/>
        <p:txBody>
          <a:bodyPr/>
          <a:lstStyle/>
          <a:p>
            <a:fld id="{D60EB15A-0681-4A7C-B0BD-203919FF9882}"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7" name="Rettangolo 6"/>
          <p:cNvSpPr/>
          <p:nvPr userDrawn="1"/>
        </p:nvSpPr>
        <p:spPr>
          <a:xfrm>
            <a:off x="0" y="0"/>
            <a:ext cx="9144000" cy="928670"/>
          </a:xfrm>
          <a:prstGeom prst="rect">
            <a:avLst/>
          </a:prstGeom>
          <a:solidFill>
            <a:srgbClr val="183D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solidFill>
                <a:schemeClr val="bg1"/>
              </a:solidFill>
            </a:endParaRPr>
          </a:p>
        </p:txBody>
      </p:sp>
      <p:sp>
        <p:nvSpPr>
          <p:cNvPr id="10" name="Rettangolo 9"/>
          <p:cNvSpPr/>
          <p:nvPr userDrawn="1"/>
        </p:nvSpPr>
        <p:spPr>
          <a:xfrm>
            <a:off x="0" y="6500834"/>
            <a:ext cx="9144000" cy="357166"/>
          </a:xfrm>
          <a:prstGeom prst="rect">
            <a:avLst/>
          </a:prstGeom>
          <a:solidFill>
            <a:srgbClr val="183D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solidFill>
                <a:schemeClr val="bg1"/>
              </a:solidFill>
            </a:endParaRPr>
          </a:p>
        </p:txBody>
      </p:sp>
      <p:sp>
        <p:nvSpPr>
          <p:cNvPr id="2" name="Titolo 1"/>
          <p:cNvSpPr>
            <a:spLocks noGrp="1"/>
          </p:cNvSpPr>
          <p:nvPr>
            <p:ph type="title"/>
          </p:nvPr>
        </p:nvSpPr>
        <p:spPr>
          <a:xfrm>
            <a:off x="1142976" y="0"/>
            <a:ext cx="7929618" cy="857232"/>
          </a:xfrm>
        </p:spPr>
        <p:txBody>
          <a:bodyPr>
            <a:normAutofit/>
          </a:bodyPr>
          <a:lstStyle>
            <a:lvl1pPr algn="r">
              <a:defRPr sz="2800">
                <a:solidFill>
                  <a:schemeClr val="bg1"/>
                </a:solidFill>
              </a:defRPr>
            </a:lvl1pPr>
          </a:lstStyle>
          <a:p>
            <a:r>
              <a:rPr lang="it-IT" dirty="0" smtClean="0"/>
              <a:t>Fare clic per modificare lo stile del titolo</a:t>
            </a:r>
            <a:endParaRPr lang="it-IT" dirty="0"/>
          </a:p>
        </p:txBody>
      </p:sp>
      <p:sp>
        <p:nvSpPr>
          <p:cNvPr id="3" name="Segnaposto contenuto 2"/>
          <p:cNvSpPr>
            <a:spLocks noGrp="1"/>
          </p:cNvSpPr>
          <p:nvPr>
            <p:ph idx="1"/>
          </p:nvPr>
        </p:nvSpPr>
        <p:spPr>
          <a:xfrm>
            <a:off x="457200" y="1500174"/>
            <a:ext cx="8229600" cy="4525963"/>
          </a:xfrm>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12"/>
          </p:nvPr>
        </p:nvSpPr>
        <p:spPr>
          <a:xfrm>
            <a:off x="7010432" y="6492899"/>
            <a:ext cx="2133600" cy="365125"/>
          </a:xfrm>
        </p:spPr>
        <p:txBody>
          <a:bodyPr/>
          <a:lstStyle>
            <a:lvl1pPr>
              <a:defRPr b="1">
                <a:solidFill>
                  <a:schemeClr val="bg1"/>
                </a:solidFill>
              </a:defRPr>
            </a:lvl1pPr>
          </a:lstStyle>
          <a:p>
            <a:fld id="{D60EB15A-0681-4A7C-B0BD-203919FF9882}" type="slidenum">
              <a:rPr lang="it-IT" smtClean="0"/>
              <a:pPr/>
              <a:t>‹N›</a:t>
            </a:fld>
            <a:endParaRPr lang="it-IT"/>
          </a:p>
        </p:txBody>
      </p:sp>
      <p:cxnSp>
        <p:nvCxnSpPr>
          <p:cNvPr id="11" name="Connettore 1 10"/>
          <p:cNvCxnSpPr/>
          <p:nvPr userDrawn="1"/>
        </p:nvCxnSpPr>
        <p:spPr>
          <a:xfrm>
            <a:off x="0" y="6500834"/>
            <a:ext cx="9144000" cy="0"/>
          </a:xfrm>
          <a:prstGeom prst="line">
            <a:avLst/>
          </a:prstGeom>
          <a:ln w="38100">
            <a:solidFill>
              <a:srgbClr val="EC6701"/>
            </a:solidFill>
          </a:ln>
        </p:spPr>
        <p:style>
          <a:lnRef idx="1">
            <a:schemeClr val="accent1"/>
          </a:lnRef>
          <a:fillRef idx="0">
            <a:schemeClr val="accent1"/>
          </a:fillRef>
          <a:effectRef idx="0">
            <a:schemeClr val="accent1"/>
          </a:effectRef>
          <a:fontRef idx="minor">
            <a:schemeClr val="tx1"/>
          </a:fontRef>
        </p:style>
      </p:cxnSp>
      <p:pic>
        <p:nvPicPr>
          <p:cNvPr id="15" name="Picture 2"/>
          <p:cNvPicPr>
            <a:picLocks noChangeAspect="1" noChangeArrowheads="1"/>
          </p:cNvPicPr>
          <p:nvPr userDrawn="1"/>
        </p:nvPicPr>
        <p:blipFill>
          <a:blip r:embed="rId2" cstate="print"/>
          <a:srcRect/>
          <a:stretch>
            <a:fillRect/>
          </a:stretch>
        </p:blipFill>
        <p:spPr bwMode="auto">
          <a:xfrm>
            <a:off x="0" y="0"/>
            <a:ext cx="1093630" cy="928670"/>
          </a:xfrm>
          <a:prstGeom prst="rect">
            <a:avLst/>
          </a:prstGeom>
          <a:noFill/>
          <a:ln w="9525">
            <a:noFill/>
            <a:miter lim="800000"/>
            <a:headEnd/>
            <a:tailEnd/>
          </a:ln>
        </p:spPr>
      </p:pic>
      <p:cxnSp>
        <p:nvCxnSpPr>
          <p:cNvPr id="16" name="Connettore 1 15"/>
          <p:cNvCxnSpPr/>
          <p:nvPr userDrawn="1"/>
        </p:nvCxnSpPr>
        <p:spPr>
          <a:xfrm>
            <a:off x="0" y="928670"/>
            <a:ext cx="9144000" cy="0"/>
          </a:xfrm>
          <a:prstGeom prst="line">
            <a:avLst/>
          </a:prstGeom>
          <a:ln w="38100">
            <a:solidFill>
              <a:srgbClr val="EC670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FFE86B4-FB6F-4B12-8979-6C7D5A34FA5F}" type="datetime1">
              <a:rPr lang="it-IT" smtClean="0"/>
              <a:pPr/>
              <a:t>04/05/2017</a:t>
            </a:fld>
            <a:endParaRPr lang="it-IT"/>
          </a:p>
        </p:txBody>
      </p:sp>
      <p:sp>
        <p:nvSpPr>
          <p:cNvPr id="5" name="Segnaposto piè di pagina 4"/>
          <p:cNvSpPr>
            <a:spLocks noGrp="1"/>
          </p:cNvSpPr>
          <p:nvPr>
            <p:ph type="ftr" sz="quarter" idx="11"/>
          </p:nvPr>
        </p:nvSpPr>
        <p:spPr/>
        <p:txBody>
          <a:bodyPr/>
          <a:lstStyle/>
          <a:p>
            <a:r>
              <a:rPr lang="it-IT" smtClean="0"/>
              <a:t>Comitato dei Delegati</a:t>
            </a:r>
            <a:endParaRPr lang="it-IT"/>
          </a:p>
        </p:txBody>
      </p:sp>
      <p:sp>
        <p:nvSpPr>
          <p:cNvPr id="6" name="Segnaposto numero diapositiva 5"/>
          <p:cNvSpPr>
            <a:spLocks noGrp="1"/>
          </p:cNvSpPr>
          <p:nvPr>
            <p:ph type="sldNum" sz="quarter" idx="12"/>
          </p:nvPr>
        </p:nvSpPr>
        <p:spPr/>
        <p:txBody>
          <a:bodyPr/>
          <a:lstStyle/>
          <a:p>
            <a:fld id="{D60EB15A-0681-4A7C-B0BD-203919FF9882}"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6CD5FAA-E08D-4EB3-92A4-876DE1BED62B}" type="datetime1">
              <a:rPr lang="it-IT" smtClean="0"/>
              <a:pPr/>
              <a:t>04/05/2017</a:t>
            </a:fld>
            <a:endParaRPr lang="it-IT"/>
          </a:p>
        </p:txBody>
      </p:sp>
      <p:sp>
        <p:nvSpPr>
          <p:cNvPr id="6" name="Segnaposto piè di pagina 5"/>
          <p:cNvSpPr>
            <a:spLocks noGrp="1"/>
          </p:cNvSpPr>
          <p:nvPr>
            <p:ph type="ftr" sz="quarter" idx="11"/>
          </p:nvPr>
        </p:nvSpPr>
        <p:spPr/>
        <p:txBody>
          <a:bodyPr/>
          <a:lstStyle/>
          <a:p>
            <a:r>
              <a:rPr lang="it-IT" smtClean="0"/>
              <a:t>Comitato dei Delegati</a:t>
            </a:r>
            <a:endParaRPr lang="it-IT"/>
          </a:p>
        </p:txBody>
      </p:sp>
      <p:sp>
        <p:nvSpPr>
          <p:cNvPr id="7" name="Segnaposto numero diapositiva 6"/>
          <p:cNvSpPr>
            <a:spLocks noGrp="1"/>
          </p:cNvSpPr>
          <p:nvPr>
            <p:ph type="sldNum" sz="quarter" idx="12"/>
          </p:nvPr>
        </p:nvSpPr>
        <p:spPr/>
        <p:txBody>
          <a:bodyPr/>
          <a:lstStyle/>
          <a:p>
            <a:fld id="{D60EB15A-0681-4A7C-B0BD-203919FF9882}"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163390D-9FAD-4DD1-86F6-1D8CC8189095}" type="datetime1">
              <a:rPr lang="it-IT" smtClean="0"/>
              <a:pPr/>
              <a:t>04/05/2017</a:t>
            </a:fld>
            <a:endParaRPr lang="it-IT"/>
          </a:p>
        </p:txBody>
      </p:sp>
      <p:sp>
        <p:nvSpPr>
          <p:cNvPr id="8" name="Segnaposto piè di pagina 7"/>
          <p:cNvSpPr>
            <a:spLocks noGrp="1"/>
          </p:cNvSpPr>
          <p:nvPr>
            <p:ph type="ftr" sz="quarter" idx="11"/>
          </p:nvPr>
        </p:nvSpPr>
        <p:spPr/>
        <p:txBody>
          <a:bodyPr/>
          <a:lstStyle/>
          <a:p>
            <a:r>
              <a:rPr lang="it-IT" smtClean="0"/>
              <a:t>Comitato dei Delegati</a:t>
            </a:r>
            <a:endParaRPr lang="it-IT"/>
          </a:p>
        </p:txBody>
      </p:sp>
      <p:sp>
        <p:nvSpPr>
          <p:cNvPr id="9" name="Segnaposto numero diapositiva 8"/>
          <p:cNvSpPr>
            <a:spLocks noGrp="1"/>
          </p:cNvSpPr>
          <p:nvPr>
            <p:ph type="sldNum" sz="quarter" idx="12"/>
          </p:nvPr>
        </p:nvSpPr>
        <p:spPr/>
        <p:txBody>
          <a:bodyPr/>
          <a:lstStyle/>
          <a:p>
            <a:fld id="{D60EB15A-0681-4A7C-B0BD-203919FF9882}"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AC21429-A86C-45FB-A060-CE60BF9B3941}" type="datetime1">
              <a:rPr lang="it-IT" smtClean="0"/>
              <a:pPr/>
              <a:t>04/05/2017</a:t>
            </a:fld>
            <a:endParaRPr lang="it-IT"/>
          </a:p>
        </p:txBody>
      </p:sp>
      <p:sp>
        <p:nvSpPr>
          <p:cNvPr id="4" name="Segnaposto piè di pagina 3"/>
          <p:cNvSpPr>
            <a:spLocks noGrp="1"/>
          </p:cNvSpPr>
          <p:nvPr>
            <p:ph type="ftr" sz="quarter" idx="11"/>
          </p:nvPr>
        </p:nvSpPr>
        <p:spPr/>
        <p:txBody>
          <a:bodyPr/>
          <a:lstStyle/>
          <a:p>
            <a:r>
              <a:rPr lang="it-IT" smtClean="0"/>
              <a:t>Comitato dei Delegati</a:t>
            </a:r>
            <a:endParaRPr lang="it-IT"/>
          </a:p>
        </p:txBody>
      </p:sp>
      <p:sp>
        <p:nvSpPr>
          <p:cNvPr id="5" name="Segnaposto numero diapositiva 4"/>
          <p:cNvSpPr>
            <a:spLocks noGrp="1"/>
          </p:cNvSpPr>
          <p:nvPr>
            <p:ph type="sldNum" sz="quarter" idx="12"/>
          </p:nvPr>
        </p:nvSpPr>
        <p:spPr/>
        <p:txBody>
          <a:bodyPr/>
          <a:lstStyle/>
          <a:p>
            <a:fld id="{D60EB15A-0681-4A7C-B0BD-203919FF9882}"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1EA79FB-08F1-40EC-B0FF-3F499B9280BD}" type="datetime1">
              <a:rPr lang="it-IT" smtClean="0"/>
              <a:pPr/>
              <a:t>04/05/2017</a:t>
            </a:fld>
            <a:endParaRPr lang="it-IT"/>
          </a:p>
        </p:txBody>
      </p:sp>
      <p:sp>
        <p:nvSpPr>
          <p:cNvPr id="3" name="Segnaposto piè di pagina 2"/>
          <p:cNvSpPr>
            <a:spLocks noGrp="1"/>
          </p:cNvSpPr>
          <p:nvPr>
            <p:ph type="ftr" sz="quarter" idx="11"/>
          </p:nvPr>
        </p:nvSpPr>
        <p:spPr/>
        <p:txBody>
          <a:bodyPr/>
          <a:lstStyle/>
          <a:p>
            <a:r>
              <a:rPr lang="it-IT" smtClean="0"/>
              <a:t>Comitato dei Delegati</a:t>
            </a:r>
            <a:endParaRPr lang="it-IT"/>
          </a:p>
        </p:txBody>
      </p:sp>
      <p:sp>
        <p:nvSpPr>
          <p:cNvPr id="4" name="Segnaposto numero diapositiva 3"/>
          <p:cNvSpPr>
            <a:spLocks noGrp="1"/>
          </p:cNvSpPr>
          <p:nvPr>
            <p:ph type="sldNum" sz="quarter" idx="12"/>
          </p:nvPr>
        </p:nvSpPr>
        <p:spPr/>
        <p:txBody>
          <a:bodyPr/>
          <a:lstStyle/>
          <a:p>
            <a:fld id="{D60EB15A-0681-4A7C-B0BD-203919FF9882}"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09374FD-DC96-4C51-B2C8-94FD150090C9}" type="datetime1">
              <a:rPr lang="it-IT" smtClean="0"/>
              <a:pPr/>
              <a:t>04/05/2017</a:t>
            </a:fld>
            <a:endParaRPr lang="it-IT"/>
          </a:p>
        </p:txBody>
      </p:sp>
      <p:sp>
        <p:nvSpPr>
          <p:cNvPr id="6" name="Segnaposto piè di pagina 5"/>
          <p:cNvSpPr>
            <a:spLocks noGrp="1"/>
          </p:cNvSpPr>
          <p:nvPr>
            <p:ph type="ftr" sz="quarter" idx="11"/>
          </p:nvPr>
        </p:nvSpPr>
        <p:spPr/>
        <p:txBody>
          <a:bodyPr/>
          <a:lstStyle/>
          <a:p>
            <a:r>
              <a:rPr lang="it-IT" smtClean="0"/>
              <a:t>Comitato dei Delegati</a:t>
            </a:r>
            <a:endParaRPr lang="it-IT"/>
          </a:p>
        </p:txBody>
      </p:sp>
      <p:sp>
        <p:nvSpPr>
          <p:cNvPr id="7" name="Segnaposto numero diapositiva 6"/>
          <p:cNvSpPr>
            <a:spLocks noGrp="1"/>
          </p:cNvSpPr>
          <p:nvPr>
            <p:ph type="sldNum" sz="quarter" idx="12"/>
          </p:nvPr>
        </p:nvSpPr>
        <p:spPr/>
        <p:txBody>
          <a:bodyPr/>
          <a:lstStyle/>
          <a:p>
            <a:fld id="{D60EB15A-0681-4A7C-B0BD-203919FF9882}"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360CC54-2DE9-4E04-9764-4299D7EEFA0B}" type="datetime1">
              <a:rPr lang="it-IT" smtClean="0"/>
              <a:pPr/>
              <a:t>04/05/2017</a:t>
            </a:fld>
            <a:endParaRPr lang="it-IT"/>
          </a:p>
        </p:txBody>
      </p:sp>
      <p:sp>
        <p:nvSpPr>
          <p:cNvPr id="6" name="Segnaposto piè di pagina 5"/>
          <p:cNvSpPr>
            <a:spLocks noGrp="1"/>
          </p:cNvSpPr>
          <p:nvPr>
            <p:ph type="ftr" sz="quarter" idx="11"/>
          </p:nvPr>
        </p:nvSpPr>
        <p:spPr/>
        <p:txBody>
          <a:bodyPr/>
          <a:lstStyle/>
          <a:p>
            <a:r>
              <a:rPr lang="it-IT" smtClean="0"/>
              <a:t>Comitato dei Delegati</a:t>
            </a:r>
            <a:endParaRPr lang="it-IT"/>
          </a:p>
        </p:txBody>
      </p:sp>
      <p:sp>
        <p:nvSpPr>
          <p:cNvPr id="7" name="Segnaposto numero diapositiva 6"/>
          <p:cNvSpPr>
            <a:spLocks noGrp="1"/>
          </p:cNvSpPr>
          <p:nvPr>
            <p:ph type="sldNum" sz="quarter" idx="12"/>
          </p:nvPr>
        </p:nvSpPr>
        <p:spPr/>
        <p:txBody>
          <a:bodyPr/>
          <a:lstStyle/>
          <a:p>
            <a:fld id="{D60EB15A-0681-4A7C-B0BD-203919FF9882}"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984D61-CD8F-4D64-922A-DF33BB46D8DD}" type="datetime1">
              <a:rPr lang="it-IT" smtClean="0"/>
              <a:pPr/>
              <a:t>04/05/2017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Comitato dei Delegati</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EB15A-0681-4A7C-B0BD-203919FF9882}"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1958975"/>
            <a:ext cx="9144000" cy="1470025"/>
          </a:xfrm>
        </p:spPr>
        <p:txBody>
          <a:bodyPr>
            <a:normAutofit/>
          </a:bodyPr>
          <a:lstStyle/>
          <a:p>
            <a:r>
              <a:rPr lang="it-IT" b="1" dirty="0" smtClean="0">
                <a:solidFill>
                  <a:srgbClr val="EC6701"/>
                </a:solidFill>
              </a:rPr>
              <a:t>Il trattamento di Vecchiaia e Anzianità Cipag</a:t>
            </a:r>
            <a:endParaRPr lang="it-IT" b="1" dirty="0">
              <a:solidFill>
                <a:srgbClr val="EC6701"/>
              </a:solidFill>
            </a:endParaRPr>
          </a:p>
        </p:txBody>
      </p:sp>
      <p:sp>
        <p:nvSpPr>
          <p:cNvPr id="3" name="Sottotitolo 2"/>
          <p:cNvSpPr>
            <a:spLocks noGrp="1"/>
          </p:cNvSpPr>
          <p:nvPr>
            <p:ph type="subTitle" idx="1"/>
          </p:nvPr>
        </p:nvSpPr>
        <p:spPr>
          <a:xfrm>
            <a:off x="1187624" y="4077072"/>
            <a:ext cx="6768752" cy="1664734"/>
          </a:xfrm>
        </p:spPr>
        <p:txBody>
          <a:bodyPr>
            <a:normAutofit fontScale="70000" lnSpcReduction="20000"/>
          </a:bodyPr>
          <a:lstStyle/>
          <a:p>
            <a:r>
              <a:rPr lang="it-IT" dirty="0" smtClean="0"/>
              <a:t>La riforma Fornero e le modifiche sulle pensioni di anzianità e di vecchiaia. Norme che regolano ricongiunzione, totalizzazione e cumulo</a:t>
            </a:r>
          </a:p>
          <a:p>
            <a:endParaRPr lang="it-IT" dirty="0"/>
          </a:p>
          <a:p>
            <a:r>
              <a:rPr lang="it-IT" dirty="0" smtClean="0"/>
              <a:t>Trento, 12 aprile 2017</a:t>
            </a:r>
            <a:endParaRPr lang="it-IT" dirty="0">
              <a:solidFill>
                <a:schemeClr val="bg1"/>
              </a:solidFill>
            </a:endParaRPr>
          </a:p>
        </p:txBody>
      </p:sp>
      <p:cxnSp>
        <p:nvCxnSpPr>
          <p:cNvPr id="10" name="Connettore 1 9"/>
          <p:cNvCxnSpPr/>
          <p:nvPr/>
        </p:nvCxnSpPr>
        <p:spPr>
          <a:xfrm>
            <a:off x="0" y="3714752"/>
            <a:ext cx="9144000" cy="0"/>
          </a:xfrm>
          <a:prstGeom prst="line">
            <a:avLst/>
          </a:prstGeom>
          <a:ln w="38100">
            <a:solidFill>
              <a:srgbClr val="EC6701"/>
            </a:solidFill>
          </a:ln>
        </p:spPr>
        <p:style>
          <a:lnRef idx="1">
            <a:schemeClr val="accent1"/>
          </a:lnRef>
          <a:fillRef idx="0">
            <a:schemeClr val="accent1"/>
          </a:fillRef>
          <a:effectRef idx="0">
            <a:schemeClr val="accent1"/>
          </a:effectRef>
          <a:fontRef idx="minor">
            <a:schemeClr val="tx1"/>
          </a:fontRef>
        </p:style>
      </p:cxnSp>
      <p:cxnSp>
        <p:nvCxnSpPr>
          <p:cNvPr id="12" name="Connettore 1 11"/>
          <p:cNvCxnSpPr/>
          <p:nvPr/>
        </p:nvCxnSpPr>
        <p:spPr>
          <a:xfrm>
            <a:off x="0" y="1571612"/>
            <a:ext cx="9144000" cy="0"/>
          </a:xfrm>
          <a:prstGeom prst="line">
            <a:avLst/>
          </a:prstGeom>
          <a:ln w="38100">
            <a:solidFill>
              <a:srgbClr val="EC670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RICONGIUNZIONE - </a:t>
            </a:r>
            <a:r>
              <a:rPr lang="it-IT" altLang="it-IT" dirty="0" smtClean="0"/>
              <a:t>LEGGE 5 </a:t>
            </a:r>
            <a:r>
              <a:rPr lang="it-IT" altLang="it-IT" dirty="0"/>
              <a:t>MARZO 1990 N</a:t>
            </a:r>
            <a:r>
              <a:rPr lang="it-IT" altLang="it-IT" dirty="0" smtClean="0"/>
              <a:t>. 45</a:t>
            </a:r>
            <a:r>
              <a:rPr lang="it-IT" altLang="it-IT" b="1" i="1" u="sng" dirty="0"/>
              <a:t/>
            </a:r>
            <a:br>
              <a:rPr lang="it-IT" altLang="it-IT" b="1" i="1" u="sng" dirty="0"/>
            </a:br>
            <a:endParaRPr lang="it-IT"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10</a:t>
            </a:fld>
            <a:endParaRPr lang="it-IT"/>
          </a:p>
        </p:txBody>
      </p:sp>
      <p:sp>
        <p:nvSpPr>
          <p:cNvPr id="3" name="Rettangolo 2"/>
          <p:cNvSpPr/>
          <p:nvPr/>
        </p:nvSpPr>
        <p:spPr>
          <a:xfrm>
            <a:off x="3131840" y="4279293"/>
            <a:ext cx="5485919" cy="2031325"/>
          </a:xfrm>
          <a:prstGeom prst="rect">
            <a:avLst/>
          </a:prstGeom>
        </p:spPr>
        <p:txBody>
          <a:bodyPr wrap="square">
            <a:spAutoFit/>
          </a:bodyPr>
          <a:lstStyle/>
          <a:p>
            <a:pPr algn="just"/>
            <a:r>
              <a:rPr lang="it-IT" dirty="0" smtClean="0"/>
              <a:t>All’importo </a:t>
            </a:r>
            <a:r>
              <a:rPr lang="it-IT" dirty="0"/>
              <a:t>così calcolato viene quindi sottratta la somma dei contributi, rivalutati alla data della domanda di ricongiunzione proveniente dall’altre gestione. Il costo della ricongiunzione è pari a tale differenza. </a:t>
            </a:r>
            <a:r>
              <a:rPr lang="it-IT" dirty="0" smtClean="0"/>
              <a:t>L’onere può essere pagato in unica soluzione o ratealmente. In mancanza del pagamento l’interessato si considera rinunciatario e non potrà ripresentare una nuova istanza.</a:t>
            </a:r>
            <a:endParaRPr lang="it-IT" dirty="0"/>
          </a:p>
        </p:txBody>
      </p:sp>
      <p:sp>
        <p:nvSpPr>
          <p:cNvPr id="5" name="Rettangolo 4"/>
          <p:cNvSpPr/>
          <p:nvPr/>
        </p:nvSpPr>
        <p:spPr>
          <a:xfrm>
            <a:off x="179512" y="1196752"/>
            <a:ext cx="6266675" cy="2308324"/>
          </a:xfrm>
          <a:prstGeom prst="rect">
            <a:avLst/>
          </a:prstGeom>
        </p:spPr>
        <p:txBody>
          <a:bodyPr wrap="square">
            <a:spAutoFit/>
          </a:bodyPr>
          <a:lstStyle/>
          <a:p>
            <a:pPr algn="just"/>
            <a:r>
              <a:rPr lang="it-IT" dirty="0"/>
              <a:t>Al momento della richiesta viene determinata la differenza tra il calcolo della pensione annua senza i periodi da ricongiungere ed il calcolo della pensione annua comprensivo di tali periodi. La differenza viene moltiplicata  per il coefficiente di riserva </a:t>
            </a:r>
            <a:r>
              <a:rPr lang="it-IT" dirty="0" smtClean="0"/>
              <a:t>matematica (art. 13 legge n. 1338/62) </a:t>
            </a:r>
            <a:r>
              <a:rPr lang="it-IT" dirty="0"/>
              <a:t>secondo </a:t>
            </a:r>
            <a:r>
              <a:rPr lang="it-IT" dirty="0" smtClean="0"/>
              <a:t>tabelle emanate </a:t>
            </a:r>
            <a:r>
              <a:rPr lang="it-IT" dirty="0"/>
              <a:t>con appositi decreti ministeriali. In questo modo si ottiene il valore dell’aumento delle rate pensionistiche che il soggetto godrà per gli anni successivi. </a:t>
            </a:r>
          </a:p>
        </p:txBody>
      </p:sp>
      <p:pic>
        <p:nvPicPr>
          <p:cNvPr id="14" name="Immagine 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9952" y="3284984"/>
            <a:ext cx="509685" cy="1010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4752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mtClean="0"/>
              <a:t>TOTALIZZAZIONE</a:t>
            </a:r>
            <a:br>
              <a:rPr lang="it-IT" smtClean="0"/>
            </a:br>
            <a:r>
              <a:rPr lang="it-IT" smtClean="0"/>
              <a:t> D.LGS n. 42/2006</a:t>
            </a:r>
            <a:endParaRPr lang="it-IT" dirty="0"/>
          </a:p>
        </p:txBody>
      </p:sp>
      <p:sp>
        <p:nvSpPr>
          <p:cNvPr id="11" name="Segnaposto contenuto 10"/>
          <p:cNvSpPr>
            <a:spLocks noGrp="1"/>
          </p:cNvSpPr>
          <p:nvPr>
            <p:ph idx="1"/>
          </p:nvPr>
        </p:nvSpPr>
        <p:spPr>
          <a:xfrm>
            <a:off x="539552" y="1700808"/>
            <a:ext cx="8229600" cy="4525963"/>
          </a:xfrm>
        </p:spPr>
        <p:txBody>
          <a:bodyPr>
            <a:normAutofit fontScale="92500" lnSpcReduction="10000"/>
          </a:bodyPr>
          <a:lstStyle/>
          <a:p>
            <a:pPr algn="just"/>
            <a:r>
              <a:rPr lang="it-IT" sz="2000" dirty="0" smtClean="0"/>
              <a:t>L’istituto della  totalizzazione consente di cumulare gratuitamente i periodi assicurativi non coincidenti, maturati presso tutte le gestioni previdenziali, per il conseguimento della pensione di vecchiaia, di anzianità, di inabilità ed indiretta.</a:t>
            </a:r>
          </a:p>
          <a:p>
            <a:pPr algn="just"/>
            <a:r>
              <a:rPr lang="it-IT" sz="2000" dirty="0" smtClean="0"/>
              <a:t>La totalizzazione, al contrario della ricongiunzione, è gratuita e non comporta l’effettivo spostamento dei contributi da una gestione previdenziale all’altra sempre che risultino periodi contributivi non coincidenti.</a:t>
            </a:r>
          </a:p>
          <a:p>
            <a:pPr algn="just"/>
            <a:r>
              <a:rPr lang="it-IT" sz="2000" dirty="0" smtClean="0"/>
              <a:t>La domanda deve essere presentata alla gestione presso cui da ultimo si è o si è stati iscritti. A detta gestione spetta l’onere di verificare la sussistenza dei requisiti pensionistici richiesti. </a:t>
            </a:r>
          </a:p>
          <a:p>
            <a:pPr algn="just"/>
            <a:r>
              <a:rPr lang="it-IT" sz="2000" dirty="0" smtClean="0"/>
              <a:t>Per il calcolo del trattamento in totalizzazione si applica – di norma – il sistema di calcolo contributivo corretto da una formula matematica.</a:t>
            </a:r>
          </a:p>
          <a:p>
            <a:pPr algn="just"/>
            <a:r>
              <a:rPr lang="it-IT" sz="2000" dirty="0" smtClean="0"/>
              <a:t>Ciascuna gestione determina la quota pensionistica  di propria competenza, ma la pensione totalizzata è pagata a cura dell’Inps, restando a carico di ciascuna gestione l’onere delle singole quote.</a:t>
            </a:r>
            <a:endParaRPr lang="it-IT" sz="20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11</a:t>
            </a:fld>
            <a:endParaRPr lang="it-IT"/>
          </a:p>
        </p:txBody>
      </p:sp>
    </p:spTree>
    <p:extLst>
      <p:ext uri="{BB962C8B-B14F-4D97-AF65-F5344CB8AC3E}">
        <p14:creationId xmlns:p14="http://schemas.microsoft.com/office/powerpoint/2010/main" val="2304559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500" dirty="0" smtClean="0"/>
              <a:t>TOTALIZZAZIONE</a:t>
            </a:r>
            <a:endParaRPr lang="it-IT" sz="2500" dirty="0"/>
          </a:p>
        </p:txBody>
      </p:sp>
      <p:sp>
        <p:nvSpPr>
          <p:cNvPr id="3" name="Segnaposto contenuto 2"/>
          <p:cNvSpPr>
            <a:spLocks noGrp="1"/>
          </p:cNvSpPr>
          <p:nvPr>
            <p:ph idx="1"/>
          </p:nvPr>
        </p:nvSpPr>
        <p:spPr>
          <a:xfrm>
            <a:off x="1645440" y="4191243"/>
            <a:ext cx="7319048" cy="2210725"/>
          </a:xfrm>
        </p:spPr>
        <p:txBody>
          <a:bodyPr>
            <a:normAutofit/>
          </a:bodyPr>
          <a:lstStyle/>
          <a:p>
            <a:r>
              <a:rPr lang="it-IT" sz="2400" dirty="0" smtClean="0"/>
              <a:t>Calcolo quota CIPAG con sistema misto, ma se non si raggiungono i requisiti della pensione il calcolo è praticamente contributivo</a:t>
            </a:r>
          </a:p>
          <a:p>
            <a:r>
              <a:rPr lang="it-IT" sz="2400" dirty="0" smtClean="0"/>
              <a:t>Nessuna integrazione al minimo</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12</a:t>
            </a:fld>
            <a:endParaRPr lang="it-IT"/>
          </a:p>
        </p:txBody>
      </p:sp>
      <p:sp>
        <p:nvSpPr>
          <p:cNvPr id="6" name="CasellaDiTesto 5"/>
          <p:cNvSpPr txBox="1"/>
          <p:nvPr/>
        </p:nvSpPr>
        <p:spPr>
          <a:xfrm>
            <a:off x="468313" y="1125538"/>
            <a:ext cx="3816350" cy="368300"/>
          </a:xfrm>
          <a:prstGeom prst="rect">
            <a:avLst/>
          </a:prstGeom>
        </p:spPr>
        <p:style>
          <a:lnRef idx="1">
            <a:schemeClr val="accent6"/>
          </a:lnRef>
          <a:fillRef idx="3">
            <a:schemeClr val="accent6"/>
          </a:fillRef>
          <a:effectRef idx="2">
            <a:schemeClr val="accent6"/>
          </a:effectRef>
          <a:fontRef idx="minor">
            <a:schemeClr val="lt1"/>
          </a:fontRef>
        </p:style>
        <p:txBody>
          <a:bodyPr>
            <a:spAutoFit/>
          </a:bodyPr>
          <a:lstStyle/>
          <a:p>
            <a:pPr algn="ctr">
              <a:defRPr/>
            </a:pPr>
            <a:r>
              <a:rPr lang="it-IT" dirty="0" smtClean="0"/>
              <a:t>VECCHIAIA</a:t>
            </a:r>
            <a:endParaRPr lang="it-IT" dirty="0"/>
          </a:p>
        </p:txBody>
      </p:sp>
      <p:sp>
        <p:nvSpPr>
          <p:cNvPr id="5" name="Rettangolo 4"/>
          <p:cNvSpPr/>
          <p:nvPr/>
        </p:nvSpPr>
        <p:spPr>
          <a:xfrm>
            <a:off x="468313" y="1757099"/>
            <a:ext cx="3816350" cy="1754327"/>
          </a:xfrm>
          <a:prstGeom prst="rect">
            <a:avLst/>
          </a:prstGeom>
        </p:spPr>
        <p:txBody>
          <a:bodyPr wrap="square">
            <a:spAutoFit/>
          </a:bodyPr>
          <a:lstStyle/>
          <a:p>
            <a:pPr marL="285750" lvl="0" indent="-285750">
              <a:buFont typeface="Arial" panose="020B0604020202020204" pitchFamily="34" charset="0"/>
              <a:buChar char="•"/>
            </a:pPr>
            <a:r>
              <a:rPr lang="it-IT" dirty="0"/>
              <a:t>Almeno 65 anni </a:t>
            </a:r>
            <a:r>
              <a:rPr lang="it-IT" dirty="0" smtClean="0"/>
              <a:t>di età e </a:t>
            </a:r>
            <a:r>
              <a:rPr lang="it-IT" dirty="0"/>
              <a:t>7 mesi di </a:t>
            </a:r>
            <a:r>
              <a:rPr lang="it-IT" dirty="0" smtClean="0"/>
              <a:t>speranza di vita con </a:t>
            </a:r>
            <a:r>
              <a:rPr lang="it-IT" dirty="0"/>
              <a:t>20 anni di contribuzione maturati in più </a:t>
            </a:r>
            <a:r>
              <a:rPr lang="it-IT" dirty="0" smtClean="0"/>
              <a:t>gestioni;</a:t>
            </a:r>
          </a:p>
          <a:p>
            <a:pPr marL="285750" lvl="0" indent="-285750">
              <a:buFont typeface="Arial" panose="020B0604020202020204" pitchFamily="34" charset="0"/>
              <a:buChar char="•"/>
            </a:pPr>
            <a:r>
              <a:rPr lang="it-IT" dirty="0" smtClean="0"/>
              <a:t>Finestra </a:t>
            </a:r>
            <a:r>
              <a:rPr lang="it-IT" dirty="0"/>
              <a:t>di accesso al trattamento di 18 mesi</a:t>
            </a:r>
          </a:p>
        </p:txBody>
      </p:sp>
      <p:sp>
        <p:nvSpPr>
          <p:cNvPr id="9" name="CasellaDiTesto 8"/>
          <p:cNvSpPr txBox="1"/>
          <p:nvPr/>
        </p:nvSpPr>
        <p:spPr>
          <a:xfrm>
            <a:off x="5148138" y="1141370"/>
            <a:ext cx="3816350" cy="368300"/>
          </a:xfrm>
          <a:prstGeom prst="rect">
            <a:avLst/>
          </a:prstGeom>
        </p:spPr>
        <p:style>
          <a:lnRef idx="1">
            <a:schemeClr val="accent6"/>
          </a:lnRef>
          <a:fillRef idx="3">
            <a:schemeClr val="accent6"/>
          </a:fillRef>
          <a:effectRef idx="2">
            <a:schemeClr val="accent6"/>
          </a:effectRef>
          <a:fontRef idx="minor">
            <a:schemeClr val="lt1"/>
          </a:fontRef>
        </p:style>
        <p:txBody>
          <a:bodyPr>
            <a:spAutoFit/>
          </a:bodyPr>
          <a:lstStyle/>
          <a:p>
            <a:pPr algn="ctr">
              <a:defRPr/>
            </a:pPr>
            <a:r>
              <a:rPr lang="it-IT" dirty="0" smtClean="0"/>
              <a:t>ANZIANITA’</a:t>
            </a:r>
            <a:endParaRPr lang="it-IT" dirty="0"/>
          </a:p>
        </p:txBody>
      </p:sp>
      <p:sp>
        <p:nvSpPr>
          <p:cNvPr id="7" name="Rettangolo 6"/>
          <p:cNvSpPr/>
          <p:nvPr/>
        </p:nvSpPr>
        <p:spPr>
          <a:xfrm>
            <a:off x="5148138" y="1747114"/>
            <a:ext cx="3816350" cy="2031325"/>
          </a:xfrm>
          <a:prstGeom prst="rect">
            <a:avLst/>
          </a:prstGeom>
        </p:spPr>
        <p:txBody>
          <a:bodyPr wrap="square">
            <a:spAutoFit/>
          </a:bodyPr>
          <a:lstStyle/>
          <a:p>
            <a:pPr marL="285750" lvl="0" indent="-285750">
              <a:buFont typeface="Arial" panose="020B0604020202020204" pitchFamily="34" charset="0"/>
              <a:buChar char="•"/>
            </a:pPr>
            <a:r>
              <a:rPr lang="it-IT" dirty="0"/>
              <a:t>Almeno 40 anni </a:t>
            </a:r>
            <a:r>
              <a:rPr lang="it-IT" dirty="0" smtClean="0"/>
              <a:t> di contribuzione maturati in più gestioni e </a:t>
            </a:r>
            <a:r>
              <a:rPr lang="it-IT" dirty="0"/>
              <a:t>7 mesi di </a:t>
            </a:r>
            <a:r>
              <a:rPr lang="it-IT" dirty="0" smtClean="0"/>
              <a:t>speranza di vita </a:t>
            </a:r>
          </a:p>
          <a:p>
            <a:pPr marL="285750" lvl="0" indent="-285750">
              <a:buFont typeface="Arial" panose="020B0604020202020204" pitchFamily="34" charset="0"/>
              <a:buChar char="•"/>
            </a:pPr>
            <a:r>
              <a:rPr lang="it-IT" dirty="0" smtClean="0"/>
              <a:t>Applicazione </a:t>
            </a:r>
            <a:r>
              <a:rPr lang="it-IT" dirty="0"/>
              <a:t>dei coefficienti di riduzione per la quota </a:t>
            </a:r>
            <a:r>
              <a:rPr lang="it-IT" dirty="0" smtClean="0"/>
              <a:t>CIPAG;</a:t>
            </a:r>
          </a:p>
          <a:p>
            <a:pPr marL="285750" lvl="0" indent="-285750">
              <a:buFont typeface="Arial" panose="020B0604020202020204" pitchFamily="34" charset="0"/>
              <a:buChar char="•"/>
            </a:pPr>
            <a:r>
              <a:rPr lang="it-IT" dirty="0" smtClean="0"/>
              <a:t>Finestra </a:t>
            </a:r>
            <a:r>
              <a:rPr lang="it-IT" dirty="0"/>
              <a:t>di accesso al trattamento di 21 mesi</a:t>
            </a:r>
          </a:p>
        </p:txBody>
      </p:sp>
    </p:spTree>
    <p:extLst>
      <p:ext uri="{BB962C8B-B14F-4D97-AF65-F5344CB8AC3E}">
        <p14:creationId xmlns:p14="http://schemas.microsoft.com/office/powerpoint/2010/main" val="866026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CUMULO</a:t>
            </a:r>
            <a:br>
              <a:rPr lang="it-IT" dirty="0" smtClean="0"/>
            </a:br>
            <a:r>
              <a:rPr lang="it-IT" dirty="0" smtClean="0"/>
              <a:t>LEGGE N. 228/2012</a:t>
            </a:r>
            <a:endParaRPr lang="it-IT"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13</a:t>
            </a:fld>
            <a:endParaRPr lang="it-IT"/>
          </a:p>
        </p:txBody>
      </p:sp>
      <p:sp>
        <p:nvSpPr>
          <p:cNvPr id="5" name="Segnaposto contenuto 3"/>
          <p:cNvSpPr>
            <a:spLocks noGrp="1"/>
          </p:cNvSpPr>
          <p:nvPr>
            <p:ph idx="1"/>
          </p:nvPr>
        </p:nvSpPr>
        <p:spPr>
          <a:xfrm>
            <a:off x="827584" y="2060848"/>
            <a:ext cx="7869560" cy="3168352"/>
          </a:xfrm>
          <a:ln w="38100">
            <a:solidFill>
              <a:schemeClr val="accent1">
                <a:lumMod val="75000"/>
              </a:schemeClr>
            </a:solidFill>
          </a:ln>
        </p:spPr>
        <p:txBody>
          <a:bodyPr>
            <a:normAutofit/>
          </a:bodyPr>
          <a:lstStyle/>
          <a:p>
            <a:pPr marL="0" indent="0" algn="just">
              <a:buNone/>
            </a:pPr>
            <a:r>
              <a:rPr lang="it-IT" sz="2000" dirty="0" smtClean="0"/>
              <a:t>L’istituto del cumulo gratuito  è stato  istituito dalla legge n. 228/2012  per consentire di sommare i contributi versati nelle diverse gestioni previdenziali dell’Inps al fine di un’unica pensione.  Tale facoltà era limitata al conseguimento della pensione di vecchiaia o inabilità ovvero al trattamento ai superstiti di assicurato deceduto prima di </a:t>
            </a:r>
            <a:r>
              <a:rPr lang="it-IT" sz="2000" dirty="0"/>
              <a:t>a</a:t>
            </a:r>
            <a:r>
              <a:rPr lang="it-IT" sz="2000" dirty="0" smtClean="0"/>
              <a:t>vere conseguito il diritto a pensione.</a:t>
            </a:r>
          </a:p>
          <a:p>
            <a:pPr marL="0" indent="0" algn="just">
              <a:buNone/>
            </a:pPr>
            <a:r>
              <a:rPr lang="it-IT" sz="2000" dirty="0" smtClean="0"/>
              <a:t>Ulteriore condizione: assenza per il richiedente della titolarità di una pensione presso le gestioni previdenziali coinvolte, nonché l’aver già maturato i requisiti pensionistici.</a:t>
            </a:r>
          </a:p>
          <a:p>
            <a:pPr marL="0" indent="0" algn="ctr">
              <a:buNone/>
            </a:pPr>
            <a:endParaRPr lang="it-IT" sz="2000" dirty="0">
              <a:solidFill>
                <a:srgbClr val="0070C0"/>
              </a:solidFill>
            </a:endParaRPr>
          </a:p>
        </p:txBody>
      </p:sp>
    </p:spTree>
    <p:extLst>
      <p:ext uri="{BB962C8B-B14F-4D97-AF65-F5344CB8AC3E}">
        <p14:creationId xmlns:p14="http://schemas.microsoft.com/office/powerpoint/2010/main" val="2429041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60EB15A-0681-4A7C-B0BD-203919FF9882}" type="slidenum">
              <a:rPr lang="it-IT" smtClean="0"/>
              <a:pPr/>
              <a:t>14</a:t>
            </a:fld>
            <a:endParaRPr lang="it-IT"/>
          </a:p>
        </p:txBody>
      </p:sp>
      <p:sp>
        <p:nvSpPr>
          <p:cNvPr id="7" name="Segnaposto contenuto 2"/>
          <p:cNvSpPr>
            <a:spLocks noGrp="1"/>
          </p:cNvSpPr>
          <p:nvPr>
            <p:ph idx="1"/>
          </p:nvPr>
        </p:nvSpPr>
        <p:spPr>
          <a:xfrm>
            <a:off x="457200" y="1500174"/>
            <a:ext cx="8229600" cy="4809146"/>
          </a:xfrm>
        </p:spPr>
        <p:txBody>
          <a:bodyPr>
            <a:noAutofit/>
          </a:bodyPr>
          <a:lstStyle/>
          <a:p>
            <a:pPr marL="0" indent="0" algn="ctr">
              <a:buNone/>
            </a:pPr>
            <a:r>
              <a:rPr lang="it-IT" sz="2800" b="1" dirty="0"/>
              <a:t>Legge di Bilancio 2017 art. 1 cc. </a:t>
            </a:r>
            <a:r>
              <a:rPr lang="it-IT" sz="2800" b="1" dirty="0" smtClean="0"/>
              <a:t>da </a:t>
            </a:r>
            <a:r>
              <a:rPr lang="it-IT" sz="2800" b="1" dirty="0"/>
              <a:t>195 - 198</a:t>
            </a:r>
          </a:p>
          <a:p>
            <a:pPr marL="0" indent="0" algn="ctr">
              <a:buNone/>
            </a:pPr>
            <a:r>
              <a:rPr lang="it-IT" sz="2700" b="1" dirty="0"/>
              <a:t>Dal 1.1.2017</a:t>
            </a:r>
          </a:p>
          <a:p>
            <a:pPr marL="0" indent="0">
              <a:buNone/>
            </a:pPr>
            <a:endParaRPr lang="it-IT" sz="2400" dirty="0" smtClean="0"/>
          </a:p>
          <a:p>
            <a:pPr marL="0" indent="0">
              <a:buNone/>
            </a:pPr>
            <a:r>
              <a:rPr lang="it-IT" sz="2400" dirty="0" smtClean="0"/>
              <a:t>Modifiche </a:t>
            </a:r>
            <a:r>
              <a:rPr lang="it-IT" sz="2400" dirty="0"/>
              <a:t>di particolare rilevanza alla disciplina del cumulo dei periodi assicurativi </a:t>
            </a:r>
            <a:r>
              <a:rPr lang="it-IT" sz="2400" dirty="0" smtClean="0"/>
              <a:t>regolata </a:t>
            </a:r>
            <a:r>
              <a:rPr lang="it-IT" sz="2400" dirty="0"/>
              <a:t>dalla legge </a:t>
            </a:r>
            <a:r>
              <a:rPr lang="it-IT" sz="2400" dirty="0" smtClean="0"/>
              <a:t>228/2012.</a:t>
            </a:r>
            <a:endParaRPr lang="it-IT" sz="2400" dirty="0"/>
          </a:p>
          <a:p>
            <a:pPr marL="0" indent="0">
              <a:buNone/>
            </a:pPr>
            <a:endParaRPr lang="it-IT" sz="2700" dirty="0"/>
          </a:p>
          <a:p>
            <a:pPr marL="0" indent="0">
              <a:buFontTx/>
              <a:buChar char="-"/>
            </a:pPr>
            <a:r>
              <a:rPr lang="it-IT" sz="2500" dirty="0"/>
              <a:t> </a:t>
            </a:r>
            <a:r>
              <a:rPr lang="it-IT" sz="2500" dirty="0" smtClean="0"/>
              <a:t>viene estesa anche alla </a:t>
            </a:r>
            <a:r>
              <a:rPr lang="it-IT" sz="2500" b="1" u="sng" dirty="0"/>
              <a:t>pensione </a:t>
            </a:r>
            <a:r>
              <a:rPr lang="it-IT" sz="2500" b="1" u="sng" dirty="0" smtClean="0"/>
              <a:t>anticipata</a:t>
            </a:r>
            <a:r>
              <a:rPr lang="it-IT" sz="2500" dirty="0" smtClean="0"/>
              <a:t>;</a:t>
            </a:r>
            <a:endParaRPr lang="it-IT" sz="2500" dirty="0"/>
          </a:p>
          <a:p>
            <a:pPr marL="0" indent="0">
              <a:buFontTx/>
              <a:buChar char="-"/>
            </a:pPr>
            <a:r>
              <a:rPr lang="it-IT" sz="2500" dirty="0" smtClean="0"/>
              <a:t>  la facoltà di cumulo è esercitabile </a:t>
            </a:r>
            <a:r>
              <a:rPr lang="it-IT" sz="2500" dirty="0"/>
              <a:t>anche se maturato </a:t>
            </a:r>
            <a:r>
              <a:rPr lang="it-IT" sz="2500" dirty="0" smtClean="0"/>
              <a:t>il</a:t>
            </a:r>
          </a:p>
          <a:p>
            <a:pPr marL="0" indent="0">
              <a:buNone/>
            </a:pPr>
            <a:r>
              <a:rPr lang="it-IT" sz="2500" dirty="0" smtClean="0"/>
              <a:t>diritto </a:t>
            </a:r>
            <a:r>
              <a:rPr lang="it-IT" sz="2500" dirty="0"/>
              <a:t>autonomo in una </a:t>
            </a:r>
            <a:r>
              <a:rPr lang="it-IT" sz="2500" dirty="0" smtClean="0"/>
              <a:t>delle </a:t>
            </a:r>
            <a:r>
              <a:rPr lang="it-IT" sz="2500" dirty="0"/>
              <a:t>gestioni </a:t>
            </a:r>
            <a:r>
              <a:rPr lang="it-IT" sz="2500" dirty="0" smtClean="0"/>
              <a:t>coinvolte;</a:t>
            </a:r>
            <a:endParaRPr lang="it-IT" sz="2500" dirty="0"/>
          </a:p>
          <a:p>
            <a:pPr marL="0" indent="0">
              <a:buFontTx/>
              <a:buChar char="-"/>
            </a:pPr>
            <a:r>
              <a:rPr lang="it-IT" sz="2500" dirty="0" smtClean="0"/>
              <a:t> coinvolge le </a:t>
            </a:r>
            <a:r>
              <a:rPr lang="it-IT" sz="2500" b="1" u="sng" dirty="0"/>
              <a:t>Casse di previdenza dei Liberi Professionisti</a:t>
            </a:r>
            <a:endParaRPr lang="it-IT" sz="2700" b="1" u="sng" dirty="0"/>
          </a:p>
        </p:txBody>
      </p:sp>
      <p:sp>
        <p:nvSpPr>
          <p:cNvPr id="5" name="Titolo 1"/>
          <p:cNvSpPr txBox="1">
            <a:spLocks/>
          </p:cNvSpPr>
          <p:nvPr/>
        </p:nvSpPr>
        <p:spPr>
          <a:xfrm>
            <a:off x="5868144" y="0"/>
            <a:ext cx="3861674"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smtClean="0"/>
              <a:t>CUMULO</a:t>
            </a:r>
            <a:br>
              <a:rPr lang="it-IT" sz="2200" smtClean="0"/>
            </a:br>
            <a:r>
              <a:rPr lang="it-IT" sz="2200" smtClean="0"/>
              <a:t>LEGGE 11.12.2016, N. 232</a:t>
            </a:r>
            <a:br>
              <a:rPr lang="it-IT" sz="2200" smtClean="0"/>
            </a:br>
            <a:r>
              <a:rPr lang="it-IT" sz="2200" smtClean="0"/>
              <a:t>(LEGGE DI BILANCIO 2017)</a:t>
            </a:r>
            <a:endParaRPr lang="it-IT" sz="2200" dirty="0"/>
          </a:p>
        </p:txBody>
      </p:sp>
    </p:spTree>
    <p:extLst>
      <p:ext uri="{BB962C8B-B14F-4D97-AF65-F5344CB8AC3E}">
        <p14:creationId xmlns:p14="http://schemas.microsoft.com/office/powerpoint/2010/main" val="2987607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200" dirty="0" smtClean="0"/>
              <a:t>SOGGETTI DESTINATARI</a:t>
            </a:r>
            <a:endParaRPr lang="it-IT"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15</a:t>
            </a:fld>
            <a:endParaRPr lang="it-IT"/>
          </a:p>
        </p:txBody>
      </p:sp>
      <p:sp>
        <p:nvSpPr>
          <p:cNvPr id="5" name="Segnaposto contenuto 2"/>
          <p:cNvSpPr>
            <a:spLocks noGrp="1"/>
          </p:cNvSpPr>
          <p:nvPr>
            <p:ph idx="1"/>
          </p:nvPr>
        </p:nvSpPr>
        <p:spPr/>
        <p:txBody>
          <a:bodyPr>
            <a:noAutofit/>
          </a:bodyPr>
          <a:lstStyle/>
          <a:p>
            <a:pPr marL="0" indent="0">
              <a:buNone/>
            </a:pPr>
            <a:endParaRPr lang="it-IT" sz="2800" b="1" dirty="0" smtClean="0"/>
          </a:p>
          <a:p>
            <a:pPr marL="0" indent="0" algn="ctr">
              <a:buNone/>
            </a:pPr>
            <a:endParaRPr lang="it-IT" sz="2800" b="1" dirty="0"/>
          </a:p>
          <a:p>
            <a:pPr marL="0" indent="0">
              <a:buFontTx/>
              <a:buChar char="-"/>
            </a:pPr>
            <a:r>
              <a:rPr lang="it-IT" sz="2500" dirty="0" smtClean="0"/>
              <a:t> </a:t>
            </a:r>
            <a:r>
              <a:rPr lang="it-IT" sz="2500" dirty="0"/>
              <a:t>AGO (</a:t>
            </a:r>
            <a:r>
              <a:rPr lang="it-IT" sz="2500" dirty="0" err="1"/>
              <a:t>Fpld</a:t>
            </a:r>
            <a:r>
              <a:rPr lang="it-IT" sz="2500" dirty="0"/>
              <a:t> – Gestione Speciale Lavoratori Autonomi</a:t>
            </a:r>
            <a:r>
              <a:rPr lang="it-IT" sz="2500" dirty="0" smtClean="0"/>
              <a:t>);</a:t>
            </a:r>
            <a:endParaRPr lang="it-IT" sz="2500" dirty="0"/>
          </a:p>
          <a:p>
            <a:pPr marL="0" indent="0">
              <a:buFontTx/>
              <a:buChar char="-"/>
            </a:pPr>
            <a:r>
              <a:rPr lang="it-IT" sz="2500" dirty="0" smtClean="0"/>
              <a:t> </a:t>
            </a:r>
            <a:r>
              <a:rPr lang="it-IT" sz="2500" dirty="0"/>
              <a:t>Fondi Sostitutivi ed esclusivi </a:t>
            </a:r>
            <a:r>
              <a:rPr lang="it-IT" sz="2500" dirty="0" smtClean="0"/>
              <a:t>dell’Ago;</a:t>
            </a:r>
            <a:endParaRPr lang="it-IT" sz="2500" dirty="0"/>
          </a:p>
          <a:p>
            <a:pPr marL="0" indent="0">
              <a:buFontTx/>
              <a:buChar char="-"/>
            </a:pPr>
            <a:r>
              <a:rPr lang="it-IT" sz="2500" dirty="0" smtClean="0"/>
              <a:t> </a:t>
            </a:r>
            <a:r>
              <a:rPr lang="it-IT" sz="2500" dirty="0"/>
              <a:t>Gestione </a:t>
            </a:r>
            <a:r>
              <a:rPr lang="it-IT" sz="2500" dirty="0" smtClean="0"/>
              <a:t>Separata (istituita dal 1.1.2006);</a:t>
            </a:r>
            <a:endParaRPr lang="it-IT" sz="2500" dirty="0"/>
          </a:p>
          <a:p>
            <a:pPr marL="0" indent="0">
              <a:buFontTx/>
              <a:buChar char="-"/>
            </a:pPr>
            <a:r>
              <a:rPr lang="it-IT" sz="2500" b="1" dirty="0" smtClean="0"/>
              <a:t> </a:t>
            </a:r>
            <a:r>
              <a:rPr lang="it-IT" sz="2500" b="1" dirty="0"/>
              <a:t>Casse dei Liberi professionisti (</a:t>
            </a:r>
            <a:r>
              <a:rPr lang="it-IT" sz="2500" b="1" dirty="0" err="1" smtClean="0"/>
              <a:t>D.lgs</a:t>
            </a:r>
            <a:r>
              <a:rPr lang="it-IT" sz="2500" b="1" dirty="0" smtClean="0"/>
              <a:t> </a:t>
            </a:r>
            <a:r>
              <a:rPr lang="it-IT" sz="2500" b="1" dirty="0"/>
              <a:t>509/94 e </a:t>
            </a:r>
            <a:r>
              <a:rPr lang="it-IT" sz="2500" b="1" dirty="0" err="1" smtClean="0"/>
              <a:t>D.lgs</a:t>
            </a:r>
            <a:r>
              <a:rPr lang="it-IT" sz="2500" b="1" dirty="0" smtClean="0"/>
              <a:t> </a:t>
            </a:r>
            <a:r>
              <a:rPr lang="it-IT" sz="2500" b="1" dirty="0"/>
              <a:t>103/96</a:t>
            </a:r>
            <a:r>
              <a:rPr lang="it-IT" sz="2500" b="1" dirty="0" smtClean="0"/>
              <a:t>).</a:t>
            </a:r>
            <a:endParaRPr lang="it-IT" sz="2500" b="1" dirty="0"/>
          </a:p>
        </p:txBody>
      </p:sp>
      <p:sp>
        <p:nvSpPr>
          <p:cNvPr id="6" name="Titolo 1"/>
          <p:cNvSpPr txBox="1">
            <a:spLocks/>
          </p:cNvSpPr>
          <p:nvPr/>
        </p:nvSpPr>
        <p:spPr>
          <a:xfrm>
            <a:off x="1214382" y="0"/>
            <a:ext cx="3861674"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CUMULO</a:t>
            </a:r>
            <a:br>
              <a:rPr lang="it-IT" sz="2200" dirty="0" smtClean="0"/>
            </a:br>
            <a:r>
              <a:rPr lang="it-IT" sz="2200" dirty="0" smtClean="0"/>
              <a:t>LEGGE 11.12.2016, N. 232</a:t>
            </a:r>
            <a:br>
              <a:rPr lang="it-IT" sz="2200" dirty="0" smtClean="0"/>
            </a:br>
            <a:r>
              <a:rPr lang="it-IT" sz="2200" dirty="0" smtClean="0"/>
              <a:t>(LEGGE DI BILANCIO 2017)</a:t>
            </a:r>
            <a:endParaRPr lang="it-IT" sz="2200" dirty="0"/>
          </a:p>
        </p:txBody>
      </p:sp>
    </p:spTree>
    <p:extLst>
      <p:ext uri="{BB962C8B-B14F-4D97-AF65-F5344CB8AC3E}">
        <p14:creationId xmlns:p14="http://schemas.microsoft.com/office/powerpoint/2010/main" val="3826801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501032" cy="857232"/>
          </a:xfrm>
        </p:spPr>
        <p:txBody>
          <a:bodyPr>
            <a:noAutofit/>
          </a:bodyPr>
          <a:lstStyle/>
          <a:p>
            <a:pPr algn="l"/>
            <a:r>
              <a:rPr lang="it-IT" sz="2200" dirty="0" smtClean="0"/>
              <a:t>CUMULO</a:t>
            </a:r>
            <a:br>
              <a:rPr lang="it-IT" sz="2200" dirty="0" smtClean="0"/>
            </a:br>
            <a:r>
              <a:rPr lang="it-IT" sz="2200" dirty="0" smtClean="0"/>
              <a:t>LEGGE </a:t>
            </a:r>
            <a:r>
              <a:rPr lang="it-IT" sz="2200" dirty="0"/>
              <a:t>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16</a:t>
            </a:fld>
            <a:endParaRPr lang="it-IT"/>
          </a:p>
        </p:txBody>
      </p:sp>
      <p:sp>
        <p:nvSpPr>
          <p:cNvPr id="5" name="Segnaposto contenuto 2"/>
          <p:cNvSpPr>
            <a:spLocks noGrp="1"/>
          </p:cNvSpPr>
          <p:nvPr>
            <p:ph idx="1"/>
          </p:nvPr>
        </p:nvSpPr>
        <p:spPr>
          <a:xfrm>
            <a:off x="457200" y="1196752"/>
            <a:ext cx="8229600" cy="4829385"/>
          </a:xfrm>
        </p:spPr>
        <p:txBody>
          <a:bodyPr>
            <a:noAutofit/>
          </a:bodyPr>
          <a:lstStyle/>
          <a:p>
            <a:pPr marL="0" indent="0">
              <a:buFontTx/>
              <a:buChar char="-"/>
            </a:pPr>
            <a:r>
              <a:rPr lang="it-IT" sz="2500" b="1" dirty="0" smtClean="0"/>
              <a:t>Casse </a:t>
            </a:r>
            <a:r>
              <a:rPr lang="it-IT" sz="2500" b="1" dirty="0"/>
              <a:t>dei Liberi professionisti (</a:t>
            </a:r>
            <a:r>
              <a:rPr lang="it-IT" sz="2500" b="1" dirty="0" err="1" smtClean="0"/>
              <a:t>D.lgs</a:t>
            </a:r>
            <a:r>
              <a:rPr lang="it-IT" sz="2500" b="1" dirty="0" smtClean="0"/>
              <a:t> 509/94 e </a:t>
            </a:r>
            <a:r>
              <a:rPr lang="it-IT" sz="2500" b="1" dirty="0" err="1" smtClean="0"/>
              <a:t>D.lgs</a:t>
            </a:r>
            <a:r>
              <a:rPr lang="it-IT" sz="2500" b="1" dirty="0" smtClean="0"/>
              <a:t> 103/96)</a:t>
            </a:r>
            <a:endParaRPr lang="it-IT" sz="2500" b="1" dirty="0"/>
          </a:p>
          <a:p>
            <a:pPr marL="0" indent="0" algn="ctr">
              <a:buNone/>
            </a:pPr>
            <a:r>
              <a:rPr lang="it-IT" sz="2500" b="1" dirty="0" smtClean="0"/>
              <a:t>Ha </a:t>
            </a:r>
            <a:r>
              <a:rPr lang="it-IT" sz="2500" b="1" dirty="0"/>
              <a:t>effetto dal 1.1.2017</a:t>
            </a:r>
          </a:p>
          <a:p>
            <a:pPr marL="0" indent="0">
              <a:buNone/>
            </a:pPr>
            <a:endParaRPr lang="it-IT" sz="2500" b="1" dirty="0"/>
          </a:p>
          <a:p>
            <a:pPr marL="0" indent="0" algn="ctr">
              <a:buNone/>
            </a:pPr>
            <a:r>
              <a:rPr lang="it-IT" sz="2500" b="1" dirty="0"/>
              <a:t>	</a:t>
            </a:r>
            <a:r>
              <a:rPr lang="it-IT" sz="2500" dirty="0"/>
              <a:t>Eventuale diritto a pensione perfezionato prima di tale data senza periodi della Cassa, potrà essere liquidato con il computo </a:t>
            </a:r>
            <a:r>
              <a:rPr lang="it-IT" sz="2500" dirty="0" smtClean="0"/>
              <a:t>degli stessi </a:t>
            </a:r>
            <a:r>
              <a:rPr lang="it-IT" sz="2500" dirty="0"/>
              <a:t>solo con la prima decorrenza utile successiva al </a:t>
            </a:r>
            <a:r>
              <a:rPr lang="it-IT" sz="2500" dirty="0" smtClean="0"/>
              <a:t>1.1.2017.</a:t>
            </a:r>
          </a:p>
          <a:p>
            <a:pPr marL="0" indent="0" algn="ctr">
              <a:buNone/>
            </a:pPr>
            <a:endParaRPr lang="it-IT" sz="2500" dirty="0" smtClean="0"/>
          </a:p>
          <a:p>
            <a:pPr marL="0" indent="0" algn="ctr">
              <a:buNone/>
            </a:pPr>
            <a:r>
              <a:rPr lang="it-IT" sz="2500" dirty="0"/>
              <a:t>Il cumulo non può essere esercitato in forma parziale e deve coinvolgere tutte le gestioni (comma 243 art. 1 L. 228/2012</a:t>
            </a:r>
            <a:r>
              <a:rPr lang="it-IT" sz="2500" dirty="0" smtClean="0"/>
              <a:t>).</a:t>
            </a:r>
            <a:endParaRPr lang="it-IT" sz="2500" dirty="0"/>
          </a:p>
          <a:p>
            <a:pPr marL="0" indent="0" algn="ctr">
              <a:buNone/>
            </a:pPr>
            <a:endParaRPr lang="it-IT" sz="2500" dirty="0" smtClean="0"/>
          </a:p>
          <a:p>
            <a:pPr marL="0" indent="0" algn="ctr">
              <a:buNone/>
            </a:pPr>
            <a:endParaRPr lang="it-IT" sz="2500" b="1" dirty="0"/>
          </a:p>
        </p:txBody>
      </p:sp>
      <p:sp>
        <p:nvSpPr>
          <p:cNvPr id="6" name="Titolo 1"/>
          <p:cNvSpPr txBox="1">
            <a:spLocks/>
          </p:cNvSpPr>
          <p:nvPr/>
        </p:nvSpPr>
        <p:spPr>
          <a:xfrm>
            <a:off x="1142976" y="0"/>
            <a:ext cx="7929618" cy="857232"/>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r>
              <a:rPr lang="it-IT" sz="2200" dirty="0" smtClean="0"/>
              <a:t>SOGGETTI DESTINATARI</a:t>
            </a:r>
            <a:endParaRPr lang="it-IT" dirty="0"/>
          </a:p>
        </p:txBody>
      </p:sp>
    </p:spTree>
    <p:extLst>
      <p:ext uri="{BB962C8B-B14F-4D97-AF65-F5344CB8AC3E}">
        <p14:creationId xmlns:p14="http://schemas.microsoft.com/office/powerpoint/2010/main" val="2364152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213000" cy="857232"/>
          </a:xfrm>
        </p:spPr>
        <p:txBody>
          <a:bodyPr>
            <a:noAutofit/>
          </a:bodyPr>
          <a:lstStyle/>
          <a:p>
            <a:pPr algn="l"/>
            <a:r>
              <a:rPr lang="it-IT" sz="2200" dirty="0" smtClean="0"/>
              <a:t>CUMULO</a:t>
            </a:r>
            <a:br>
              <a:rPr lang="it-IT" sz="2200" dirty="0" smtClean="0"/>
            </a:br>
            <a:r>
              <a:rPr lang="it-IT" sz="2200" dirty="0"/>
              <a:t>LEGGE 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17</a:t>
            </a:fld>
            <a:endParaRPr lang="it-IT"/>
          </a:p>
        </p:txBody>
      </p:sp>
      <p:sp>
        <p:nvSpPr>
          <p:cNvPr id="5" name="Segnaposto contenuto 2"/>
          <p:cNvSpPr>
            <a:spLocks noGrp="1"/>
          </p:cNvSpPr>
          <p:nvPr>
            <p:ph idx="1"/>
          </p:nvPr>
        </p:nvSpPr>
        <p:spPr/>
        <p:txBody>
          <a:bodyPr>
            <a:noAutofit/>
          </a:bodyPr>
          <a:lstStyle/>
          <a:p>
            <a:pPr marL="0" indent="0">
              <a:buNone/>
            </a:pPr>
            <a:endParaRPr lang="it-IT" sz="2500" b="1" dirty="0"/>
          </a:p>
          <a:p>
            <a:pPr marL="0" indent="0" algn="ctr">
              <a:buNone/>
            </a:pPr>
            <a:r>
              <a:rPr lang="it-IT" sz="2500" dirty="0" smtClean="0"/>
              <a:t>Dal </a:t>
            </a:r>
            <a:r>
              <a:rPr lang="it-IT" sz="2500" dirty="0"/>
              <a:t>1.1.2017 viene eliminato il vincolo previsto dalla legge </a:t>
            </a:r>
            <a:r>
              <a:rPr lang="it-IT" sz="2500" dirty="0" smtClean="0"/>
              <a:t>228/2012:</a:t>
            </a:r>
          </a:p>
          <a:p>
            <a:pPr marL="0" indent="0" algn="ctr">
              <a:buNone/>
            </a:pPr>
            <a:endParaRPr lang="it-IT" sz="2500" dirty="0"/>
          </a:p>
          <a:p>
            <a:pPr marL="0" indent="0" algn="ctr">
              <a:buNone/>
            </a:pPr>
            <a:r>
              <a:rPr lang="it-IT" sz="2500" dirty="0"/>
              <a:t>è possibile esercitare la facoltà di cumulo anche se risultano perfezionati i requisiti minimi per il diritto al trattamento </a:t>
            </a:r>
            <a:r>
              <a:rPr lang="it-IT" sz="2500" dirty="0" smtClean="0"/>
              <a:t>autonomo anche </a:t>
            </a:r>
            <a:r>
              <a:rPr lang="it-IT" sz="2500" dirty="0"/>
              <a:t>in una sola delle gestioni </a:t>
            </a:r>
            <a:r>
              <a:rPr lang="it-IT" sz="2500" dirty="0" smtClean="0"/>
              <a:t>coinvolte.</a:t>
            </a:r>
            <a:endParaRPr lang="it-IT" sz="2500" dirty="0"/>
          </a:p>
          <a:p>
            <a:pPr marL="0" indent="0" algn="ctr">
              <a:buNone/>
            </a:pPr>
            <a:endParaRPr lang="it-IT" sz="2500" b="1" dirty="0"/>
          </a:p>
        </p:txBody>
      </p:sp>
      <p:sp>
        <p:nvSpPr>
          <p:cNvPr id="6" name="Titolo 1"/>
          <p:cNvSpPr txBox="1">
            <a:spLocks/>
          </p:cNvSpPr>
          <p:nvPr/>
        </p:nvSpPr>
        <p:spPr>
          <a:xfrm>
            <a:off x="5796136" y="0"/>
            <a:ext cx="3347864"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endParaRPr lang="it-IT" sz="2200" dirty="0"/>
          </a:p>
        </p:txBody>
      </p:sp>
      <p:sp>
        <p:nvSpPr>
          <p:cNvPr id="7" name="Titolo 1"/>
          <p:cNvSpPr txBox="1">
            <a:spLocks/>
          </p:cNvSpPr>
          <p:nvPr/>
        </p:nvSpPr>
        <p:spPr>
          <a:xfrm>
            <a:off x="5931000" y="44624"/>
            <a:ext cx="3213000"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CONDIZIONI PER ESERCIZIO DEL CUMULO</a:t>
            </a:r>
            <a:endParaRPr lang="it-IT" sz="2200" dirty="0"/>
          </a:p>
        </p:txBody>
      </p:sp>
    </p:spTree>
    <p:extLst>
      <p:ext uri="{BB962C8B-B14F-4D97-AF65-F5344CB8AC3E}">
        <p14:creationId xmlns:p14="http://schemas.microsoft.com/office/powerpoint/2010/main" val="533268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789064" cy="857232"/>
          </a:xfrm>
        </p:spPr>
        <p:txBody>
          <a:bodyPr>
            <a:noAutofit/>
          </a:bodyPr>
          <a:lstStyle/>
          <a:p>
            <a:pPr algn="l"/>
            <a:r>
              <a:rPr lang="it-IT" sz="2200" dirty="0" smtClean="0"/>
              <a:t>CUMULO</a:t>
            </a:r>
            <a:br>
              <a:rPr lang="it-IT" sz="2200" dirty="0" smtClean="0"/>
            </a:br>
            <a:r>
              <a:rPr lang="it-IT" sz="2200" dirty="0" smtClean="0"/>
              <a:t>LEGGE </a:t>
            </a:r>
            <a:r>
              <a:rPr lang="it-IT" sz="2200" dirty="0"/>
              <a:t>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18</a:t>
            </a:fld>
            <a:endParaRPr lang="it-IT"/>
          </a:p>
        </p:txBody>
      </p:sp>
      <p:sp>
        <p:nvSpPr>
          <p:cNvPr id="5" name="Segnaposto contenuto 2"/>
          <p:cNvSpPr>
            <a:spLocks noGrp="1"/>
          </p:cNvSpPr>
          <p:nvPr>
            <p:ph idx="1"/>
          </p:nvPr>
        </p:nvSpPr>
        <p:spPr/>
        <p:txBody>
          <a:bodyPr>
            <a:noAutofit/>
          </a:bodyPr>
          <a:lstStyle/>
          <a:p>
            <a:pPr marL="0" indent="0">
              <a:buNone/>
            </a:pPr>
            <a:endParaRPr lang="it-IT" sz="1050" b="1" dirty="0" smtClean="0"/>
          </a:p>
          <a:p>
            <a:pPr marL="0" indent="0">
              <a:buNone/>
            </a:pPr>
            <a:endParaRPr lang="it-IT" sz="1050" b="1" dirty="0"/>
          </a:p>
          <a:p>
            <a:pPr marL="0" indent="0">
              <a:buFontTx/>
              <a:buChar char="-"/>
            </a:pPr>
            <a:r>
              <a:rPr lang="it-IT" sz="2500" b="1" dirty="0"/>
              <a:t> </a:t>
            </a:r>
            <a:r>
              <a:rPr lang="it-IT" sz="2500" dirty="0"/>
              <a:t>Rimane invece confermata l’</a:t>
            </a:r>
            <a:r>
              <a:rPr lang="it-IT" sz="2500" b="1" dirty="0"/>
              <a:t>impossibilità</a:t>
            </a:r>
            <a:r>
              <a:rPr lang="it-IT" sz="2500" dirty="0"/>
              <a:t> di esercitare tale facoltà in caso di</a:t>
            </a:r>
          </a:p>
          <a:p>
            <a:pPr marL="0" indent="0">
              <a:buFontTx/>
              <a:buChar char="-"/>
            </a:pPr>
            <a:endParaRPr lang="it-IT" sz="2500" dirty="0"/>
          </a:p>
          <a:p>
            <a:pPr marL="0" indent="0" algn="ctr">
              <a:buNone/>
            </a:pPr>
            <a:r>
              <a:rPr lang="it-IT" sz="2500" b="1" dirty="0"/>
              <a:t>t</a:t>
            </a:r>
            <a:r>
              <a:rPr lang="it-IT" sz="2500" b="1" dirty="0" smtClean="0"/>
              <a:t>itolarità </a:t>
            </a:r>
            <a:r>
              <a:rPr lang="it-IT" sz="2500" b="1" dirty="0"/>
              <a:t>di una pensione a carico di una delle gestioni previdenziali ammesse al cumulo, </a:t>
            </a:r>
            <a:r>
              <a:rPr lang="it-IT" sz="2500" b="1" u="sng" dirty="0"/>
              <a:t>comprese le Casse dei Liberi </a:t>
            </a:r>
            <a:r>
              <a:rPr lang="it-IT" sz="2500" b="1" u="sng" dirty="0" smtClean="0"/>
              <a:t>Professionisti.</a:t>
            </a:r>
          </a:p>
          <a:p>
            <a:pPr marL="0" indent="0" algn="ctr">
              <a:buNone/>
            </a:pPr>
            <a:endParaRPr lang="it-IT" sz="2000" dirty="0" smtClean="0"/>
          </a:p>
          <a:p>
            <a:pPr marL="0" indent="0" algn="ctr">
              <a:buNone/>
            </a:pPr>
            <a:endParaRPr lang="it-IT" sz="2500" b="1" u="sng" dirty="0"/>
          </a:p>
        </p:txBody>
      </p:sp>
      <p:sp>
        <p:nvSpPr>
          <p:cNvPr id="6" name="Titolo 1"/>
          <p:cNvSpPr txBox="1">
            <a:spLocks/>
          </p:cNvSpPr>
          <p:nvPr/>
        </p:nvSpPr>
        <p:spPr>
          <a:xfrm>
            <a:off x="5931000" y="44624"/>
            <a:ext cx="3213000"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CONDIZIONI PER ESERCIZIO DEL CUMULO</a:t>
            </a:r>
            <a:endParaRPr lang="it-IT" sz="2200" dirty="0"/>
          </a:p>
        </p:txBody>
      </p:sp>
    </p:spTree>
    <p:extLst>
      <p:ext uri="{BB962C8B-B14F-4D97-AF65-F5344CB8AC3E}">
        <p14:creationId xmlns:p14="http://schemas.microsoft.com/office/powerpoint/2010/main" val="4227915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645048" cy="857232"/>
          </a:xfrm>
        </p:spPr>
        <p:txBody>
          <a:bodyPr>
            <a:noAutofit/>
          </a:bodyPr>
          <a:lstStyle/>
          <a:p>
            <a:pPr algn="l"/>
            <a:r>
              <a:rPr lang="it-IT" sz="2200" dirty="0" smtClean="0"/>
              <a:t>CUMULO</a:t>
            </a:r>
            <a:br>
              <a:rPr lang="it-IT" sz="2200" dirty="0" smtClean="0"/>
            </a:br>
            <a:r>
              <a:rPr lang="it-IT" sz="2200" dirty="0" smtClean="0"/>
              <a:t>LEGGE </a:t>
            </a:r>
            <a:r>
              <a:rPr lang="it-IT" sz="2200" dirty="0"/>
              <a:t>11.12.2016, N. 232</a:t>
            </a:r>
            <a:br>
              <a:rPr lang="it-IT" sz="2200" dirty="0"/>
            </a:br>
            <a:r>
              <a:rPr lang="it-IT" sz="2200" dirty="0"/>
              <a:t>(LEGGE DI BILANCIO </a:t>
            </a:r>
            <a:r>
              <a:rPr lang="it-IT" sz="2200" dirty="0" smtClean="0"/>
              <a:t>2017)</a:t>
            </a:r>
            <a:endParaRPr lang="it-IT" sz="22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19</a:t>
            </a:fld>
            <a:endParaRPr lang="it-IT"/>
          </a:p>
        </p:txBody>
      </p:sp>
      <p:sp>
        <p:nvSpPr>
          <p:cNvPr id="6" name="Segnaposto contenuto 2"/>
          <p:cNvSpPr>
            <a:spLocks noGrp="1"/>
          </p:cNvSpPr>
          <p:nvPr>
            <p:ph idx="1"/>
          </p:nvPr>
        </p:nvSpPr>
        <p:spPr/>
        <p:txBody>
          <a:bodyPr>
            <a:noAutofit/>
          </a:bodyPr>
          <a:lstStyle/>
          <a:p>
            <a:pPr marL="0" indent="0">
              <a:buNone/>
            </a:pPr>
            <a:endParaRPr lang="it-IT" sz="2500" b="1" dirty="0"/>
          </a:p>
          <a:p>
            <a:pPr marL="0" indent="0">
              <a:buNone/>
            </a:pPr>
            <a:r>
              <a:rPr lang="it-IT" sz="2500" b="1" dirty="0"/>
              <a:t>Dal 1.1.2017 </a:t>
            </a:r>
            <a:r>
              <a:rPr lang="it-IT" sz="2500" dirty="0" smtClean="0"/>
              <a:t>è </a:t>
            </a:r>
            <a:r>
              <a:rPr lang="it-IT" sz="2500" dirty="0"/>
              <a:t>possibile esercitare la facoltà di cumulo per conseguire:</a:t>
            </a:r>
          </a:p>
          <a:p>
            <a:pPr marL="0" indent="0">
              <a:buNone/>
            </a:pPr>
            <a:endParaRPr lang="it-IT" sz="2500" dirty="0"/>
          </a:p>
          <a:p>
            <a:pPr marL="0" indent="0">
              <a:buFontTx/>
              <a:buChar char="-"/>
            </a:pPr>
            <a:r>
              <a:rPr lang="it-IT" sz="2500" b="1" dirty="0" smtClean="0"/>
              <a:t> Pensione anticipata;</a:t>
            </a:r>
          </a:p>
          <a:p>
            <a:pPr marL="0" indent="0">
              <a:buFontTx/>
              <a:buChar char="-"/>
            </a:pPr>
            <a:r>
              <a:rPr lang="it-IT" sz="2500" dirty="0" smtClean="0"/>
              <a:t> Pensione </a:t>
            </a:r>
            <a:r>
              <a:rPr lang="it-IT" sz="2500" dirty="0"/>
              <a:t>di </a:t>
            </a:r>
            <a:r>
              <a:rPr lang="it-IT" sz="2500" dirty="0" smtClean="0"/>
              <a:t>vecchiaia;</a:t>
            </a:r>
            <a:endParaRPr lang="it-IT" sz="2500" dirty="0"/>
          </a:p>
          <a:p>
            <a:pPr marL="0" indent="0">
              <a:buFontTx/>
              <a:buChar char="-"/>
            </a:pPr>
            <a:r>
              <a:rPr lang="it-IT" sz="2500" dirty="0" smtClean="0"/>
              <a:t> </a:t>
            </a:r>
            <a:r>
              <a:rPr lang="it-IT" sz="2500" dirty="0"/>
              <a:t>Pensione di </a:t>
            </a:r>
            <a:r>
              <a:rPr lang="it-IT" sz="2500" dirty="0" smtClean="0"/>
              <a:t>inabilità;</a:t>
            </a:r>
            <a:endParaRPr lang="it-IT" sz="2500" dirty="0"/>
          </a:p>
          <a:p>
            <a:pPr marL="0" indent="0">
              <a:buFontTx/>
              <a:buChar char="-"/>
            </a:pPr>
            <a:r>
              <a:rPr lang="it-IT" sz="2500" dirty="0"/>
              <a:t> Pensione </a:t>
            </a:r>
            <a:r>
              <a:rPr lang="it-IT" sz="2500" dirty="0" smtClean="0"/>
              <a:t>indiretta.</a:t>
            </a:r>
            <a:endParaRPr lang="it-IT" sz="2500" dirty="0"/>
          </a:p>
        </p:txBody>
      </p:sp>
      <p:sp>
        <p:nvSpPr>
          <p:cNvPr id="5" name="Titolo 1"/>
          <p:cNvSpPr txBox="1">
            <a:spLocks/>
          </p:cNvSpPr>
          <p:nvPr/>
        </p:nvSpPr>
        <p:spPr>
          <a:xfrm>
            <a:off x="5498952" y="0"/>
            <a:ext cx="3645048"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PRESTAZIONI AMMESSE AL CUMULO</a:t>
            </a:r>
            <a:endParaRPr lang="it-IT" sz="2200" dirty="0"/>
          </a:p>
        </p:txBody>
      </p:sp>
    </p:spTree>
    <p:extLst>
      <p:ext uri="{BB962C8B-B14F-4D97-AF65-F5344CB8AC3E}">
        <p14:creationId xmlns:p14="http://schemas.microsoft.com/office/powerpoint/2010/main" val="136024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500" dirty="0" smtClean="0"/>
              <a:t>LA RIFORMA FORNERO</a:t>
            </a:r>
            <a:endParaRPr lang="it-IT" sz="25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a:t>
            </a:fld>
            <a:endParaRPr lang="it-IT"/>
          </a:p>
        </p:txBody>
      </p:sp>
      <p:graphicFrame>
        <p:nvGraphicFramePr>
          <p:cNvPr id="7" name="Diagramma 6"/>
          <p:cNvGraphicFramePr/>
          <p:nvPr>
            <p:extLst>
              <p:ext uri="{D42A27DB-BD31-4B8C-83A1-F6EECF244321}">
                <p14:modId xmlns:p14="http://schemas.microsoft.com/office/powerpoint/2010/main" val="3547255239"/>
              </p:ext>
            </p:extLst>
          </p:nvPr>
        </p:nvGraphicFramePr>
        <p:xfrm>
          <a:off x="257322" y="2978452"/>
          <a:ext cx="8542367" cy="3531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p:cNvSpPr txBox="1"/>
          <p:nvPr/>
        </p:nvSpPr>
        <p:spPr>
          <a:xfrm>
            <a:off x="1403646" y="1023680"/>
            <a:ext cx="5940152" cy="923330"/>
          </a:xfrm>
          <a:prstGeom prst="rect">
            <a:avLst/>
          </a:prstGeom>
          <a:noFill/>
        </p:spPr>
        <p:txBody>
          <a:bodyPr wrap="square" rtlCol="0">
            <a:spAutoFit/>
          </a:bodyPr>
          <a:lstStyle/>
          <a:p>
            <a:pPr algn="ctr"/>
            <a:r>
              <a:rPr lang="it-IT" b="1" dirty="0" smtClean="0"/>
              <a:t>Decreto-legge n</a:t>
            </a:r>
            <a:r>
              <a:rPr lang="it-IT" b="1" dirty="0"/>
              <a:t>. 201 del 6/12/2011</a:t>
            </a:r>
            <a:r>
              <a:rPr lang="it-IT" b="1" dirty="0" smtClean="0"/>
              <a:t>,</a:t>
            </a:r>
          </a:p>
          <a:p>
            <a:pPr algn="ctr"/>
            <a:r>
              <a:rPr lang="it-IT" b="1" dirty="0" smtClean="0"/>
              <a:t>convertito </a:t>
            </a:r>
            <a:r>
              <a:rPr lang="it-IT" b="1" dirty="0"/>
              <a:t>con modificazioni dalla Legge 22/12/2011, n.214</a:t>
            </a:r>
          </a:p>
          <a:p>
            <a:endParaRPr lang="it-IT" dirty="0"/>
          </a:p>
        </p:txBody>
      </p:sp>
      <p:pic>
        <p:nvPicPr>
          <p:cNvPr id="9" name="Immagine 6"/>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89559" y="1619746"/>
            <a:ext cx="438947" cy="7626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Rettangolo 10"/>
          <p:cNvSpPr/>
          <p:nvPr/>
        </p:nvSpPr>
        <p:spPr>
          <a:xfrm>
            <a:off x="1142976" y="2382386"/>
            <a:ext cx="6336704" cy="646331"/>
          </a:xfrm>
          <a:prstGeom prst="rect">
            <a:avLst/>
          </a:prstGeom>
        </p:spPr>
        <p:txBody>
          <a:bodyPr wrap="square">
            <a:spAutoFit/>
          </a:bodyPr>
          <a:lstStyle/>
          <a:p>
            <a:pPr lvl="0" algn="ctr"/>
            <a:r>
              <a:rPr lang="it-IT" b="1" dirty="0"/>
              <a:t>Modifica requisiti di accesso e sistema di calcolo con l’obiettivo di una maggiore sostenibilità</a:t>
            </a:r>
          </a:p>
        </p:txBody>
      </p:sp>
    </p:spTree>
    <p:extLst>
      <p:ext uri="{BB962C8B-B14F-4D97-AF65-F5344CB8AC3E}">
        <p14:creationId xmlns:p14="http://schemas.microsoft.com/office/powerpoint/2010/main" val="4017930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645048" cy="857232"/>
          </a:xfrm>
        </p:spPr>
        <p:txBody>
          <a:bodyPr>
            <a:noAutofit/>
          </a:bodyPr>
          <a:lstStyle/>
          <a:p>
            <a:pPr algn="l"/>
            <a:r>
              <a:rPr lang="it-IT" sz="2200" dirty="0"/>
              <a:t>CUMULO</a:t>
            </a:r>
            <a:br>
              <a:rPr lang="it-IT" sz="2200" dirty="0"/>
            </a:br>
            <a:r>
              <a:rPr lang="it-IT" sz="2200" dirty="0"/>
              <a:t>LEGGE 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20</a:t>
            </a:fld>
            <a:endParaRPr lang="it-IT"/>
          </a:p>
        </p:txBody>
      </p:sp>
      <p:sp>
        <p:nvSpPr>
          <p:cNvPr id="6" name="Segnaposto contenuto 2"/>
          <p:cNvSpPr>
            <a:spLocks noGrp="1"/>
          </p:cNvSpPr>
          <p:nvPr>
            <p:ph idx="1"/>
          </p:nvPr>
        </p:nvSpPr>
        <p:spPr/>
        <p:txBody>
          <a:bodyPr>
            <a:noAutofit/>
          </a:bodyPr>
          <a:lstStyle/>
          <a:p>
            <a:pPr marL="0" indent="0">
              <a:buNone/>
            </a:pPr>
            <a:r>
              <a:rPr lang="it-IT" sz="2800" b="1" dirty="0" smtClean="0"/>
              <a:t>Pensione anticipata</a:t>
            </a:r>
            <a:endParaRPr lang="it-IT" sz="2800" b="1" dirty="0"/>
          </a:p>
          <a:p>
            <a:pPr marL="0" indent="0" algn="just">
              <a:buNone/>
            </a:pPr>
            <a:r>
              <a:rPr lang="it-IT" sz="2500" b="1" dirty="0"/>
              <a:t>Art 1, comma </a:t>
            </a:r>
            <a:r>
              <a:rPr lang="it-IT" sz="2500" b="1" dirty="0" smtClean="0"/>
              <a:t>239, </a:t>
            </a:r>
            <a:r>
              <a:rPr lang="it-IT" sz="2500" b="1" dirty="0"/>
              <a:t>L. 228/2012</a:t>
            </a:r>
          </a:p>
          <a:p>
            <a:pPr marL="0" indent="0" algn="just">
              <a:buNone/>
            </a:pPr>
            <a:endParaRPr lang="it-IT" sz="2500" b="1" dirty="0" smtClean="0"/>
          </a:p>
          <a:p>
            <a:pPr marL="0" indent="0" algn="just">
              <a:buNone/>
            </a:pPr>
            <a:r>
              <a:rPr lang="it-IT" sz="2500" b="1" dirty="0" smtClean="0"/>
              <a:t>Dal 1.1.2017 </a:t>
            </a:r>
            <a:r>
              <a:rPr lang="it-IT" sz="2500" dirty="0" smtClean="0"/>
              <a:t>è </a:t>
            </a:r>
            <a:r>
              <a:rPr lang="it-IT" sz="2500" dirty="0"/>
              <a:t>possibile esercitare la facoltà di cumulo per conseguire la </a:t>
            </a:r>
            <a:r>
              <a:rPr lang="it-IT" sz="2500" b="1" dirty="0"/>
              <a:t>p</a:t>
            </a:r>
            <a:r>
              <a:rPr lang="it-IT" sz="2500" b="1" dirty="0" smtClean="0"/>
              <a:t>ensione anticipata </a:t>
            </a:r>
            <a:r>
              <a:rPr lang="it-IT" sz="2500" dirty="0" smtClean="0"/>
              <a:t>secondo </a:t>
            </a:r>
            <a:r>
              <a:rPr lang="it-IT" sz="2500" dirty="0"/>
              <a:t>i requisiti contributivi previsti dall’art. </a:t>
            </a:r>
            <a:r>
              <a:rPr lang="it-IT" sz="2500" dirty="0" smtClean="0"/>
              <a:t>24, </a:t>
            </a:r>
            <a:r>
              <a:rPr lang="it-IT" sz="2500" dirty="0"/>
              <a:t>comma </a:t>
            </a:r>
            <a:r>
              <a:rPr lang="it-IT" sz="2500" dirty="0" smtClean="0"/>
              <a:t>10, </a:t>
            </a:r>
            <a:r>
              <a:rPr lang="it-IT" sz="2500" dirty="0"/>
              <a:t>del </a:t>
            </a:r>
            <a:r>
              <a:rPr lang="it-IT" sz="2500" dirty="0" smtClean="0"/>
              <a:t>D.L. </a:t>
            </a:r>
            <a:r>
              <a:rPr lang="it-IT" sz="2500" dirty="0"/>
              <a:t>201/2011, così come modificato dalla legge </a:t>
            </a:r>
            <a:r>
              <a:rPr lang="it-IT" sz="2500" dirty="0" smtClean="0"/>
              <a:t>214/2011.</a:t>
            </a:r>
            <a:endParaRPr lang="it-IT" sz="2500" dirty="0"/>
          </a:p>
        </p:txBody>
      </p:sp>
      <p:sp>
        <p:nvSpPr>
          <p:cNvPr id="5" name="Titolo 1"/>
          <p:cNvSpPr txBox="1">
            <a:spLocks/>
          </p:cNvSpPr>
          <p:nvPr/>
        </p:nvSpPr>
        <p:spPr>
          <a:xfrm>
            <a:off x="5498952" y="0"/>
            <a:ext cx="3645048"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PRESTAZIONI AMMESSE AL CUMULO</a:t>
            </a:r>
            <a:endParaRPr lang="it-IT" sz="2200" dirty="0"/>
          </a:p>
        </p:txBody>
      </p:sp>
    </p:spTree>
    <p:extLst>
      <p:ext uri="{BB962C8B-B14F-4D97-AF65-F5344CB8AC3E}">
        <p14:creationId xmlns:p14="http://schemas.microsoft.com/office/powerpoint/2010/main" val="1738613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717056" cy="857232"/>
          </a:xfrm>
        </p:spPr>
        <p:txBody>
          <a:bodyPr>
            <a:noAutofit/>
          </a:bodyPr>
          <a:lstStyle/>
          <a:p>
            <a:pPr algn="l"/>
            <a:r>
              <a:rPr lang="it-IT" sz="2200" dirty="0"/>
              <a:t>CUMULO</a:t>
            </a:r>
            <a:br>
              <a:rPr lang="it-IT" sz="2200" dirty="0"/>
            </a:br>
            <a:r>
              <a:rPr lang="it-IT" sz="2200" dirty="0"/>
              <a:t>LEGGE 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21</a:t>
            </a:fld>
            <a:endParaRPr lang="it-IT"/>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768470728"/>
              </p:ext>
            </p:extLst>
          </p:nvPr>
        </p:nvGraphicFramePr>
        <p:xfrm>
          <a:off x="457200" y="1500188"/>
          <a:ext cx="7913184" cy="3880625"/>
        </p:xfrm>
        <a:graphic>
          <a:graphicData uri="http://schemas.openxmlformats.org/drawingml/2006/table">
            <a:tbl>
              <a:tblPr firstRow="1" firstCol="1" lastRow="1" lastCol="1" bandRow="1" bandCol="1">
                <a:tableStyleId>{5C22544A-7EE6-4342-B048-85BDC9FD1C3A}</a:tableStyleId>
              </a:tblPr>
              <a:tblGrid>
                <a:gridCol w="3051385">
                  <a:extLst>
                    <a:ext uri="{9D8B030D-6E8A-4147-A177-3AD203B41FA5}">
                      <a16:colId xmlns:a16="http://schemas.microsoft.com/office/drawing/2014/main" val="3587502976"/>
                    </a:ext>
                  </a:extLst>
                </a:gridCol>
                <a:gridCol w="2397380">
                  <a:extLst>
                    <a:ext uri="{9D8B030D-6E8A-4147-A177-3AD203B41FA5}">
                      <a16:colId xmlns:a16="http://schemas.microsoft.com/office/drawing/2014/main" val="1923145336"/>
                    </a:ext>
                  </a:extLst>
                </a:gridCol>
                <a:gridCol w="2464419">
                  <a:extLst>
                    <a:ext uri="{9D8B030D-6E8A-4147-A177-3AD203B41FA5}">
                      <a16:colId xmlns:a16="http://schemas.microsoft.com/office/drawing/2014/main" val="709071118"/>
                    </a:ext>
                  </a:extLst>
                </a:gridCol>
              </a:tblGrid>
              <a:tr h="510537">
                <a:tc gridSpan="3">
                  <a:txBody>
                    <a:bodyPr/>
                    <a:lstStyle/>
                    <a:p>
                      <a:pPr algn="ctr">
                        <a:lnSpc>
                          <a:spcPct val="115000"/>
                        </a:lnSpc>
                        <a:spcAft>
                          <a:spcPts val="0"/>
                        </a:spcAft>
                      </a:pPr>
                      <a:r>
                        <a:rPr lang="it-IT" sz="1800" dirty="0">
                          <a:effectLst/>
                        </a:rPr>
                        <a:t>Pensione</a:t>
                      </a:r>
                      <a:r>
                        <a:rPr lang="it-IT" sz="1800" baseline="0" dirty="0">
                          <a:effectLst/>
                        </a:rPr>
                        <a:t> anticipata</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437560764"/>
                  </a:ext>
                </a:extLst>
              </a:tr>
              <a:tr h="611772">
                <a:tc>
                  <a:txBody>
                    <a:bodyPr/>
                    <a:lstStyle/>
                    <a:p>
                      <a:pPr>
                        <a:lnSpc>
                          <a:spcPct val="115000"/>
                        </a:lnSpc>
                        <a:spcAft>
                          <a:spcPts val="0"/>
                        </a:spcAft>
                      </a:pPr>
                      <a:r>
                        <a:rPr lang="it-IT" sz="1800" dirty="0">
                          <a:effectLst/>
                        </a:rPr>
                        <a:t> Anno</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800" b="1" dirty="0">
                          <a:solidFill>
                            <a:schemeClr val="accent1">
                              <a:lumMod val="75000"/>
                            </a:schemeClr>
                          </a:solidFill>
                          <a:effectLst/>
                        </a:rPr>
                        <a:t>Uomini</a:t>
                      </a:r>
                      <a:endParaRPr lang="it-IT" sz="18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it-IT" dirty="0"/>
                    </a:p>
                  </a:txBody>
                  <a:tcPr marL="68580" marR="68580" marT="0" marB="0">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800" b="1" dirty="0">
                          <a:solidFill>
                            <a:schemeClr val="accent1">
                              <a:lumMod val="75000"/>
                            </a:schemeClr>
                          </a:solidFill>
                          <a:effectLst/>
                        </a:rPr>
                        <a:t>Donne</a:t>
                      </a:r>
                      <a:endParaRPr lang="it-IT" sz="18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it-IT" dirty="0"/>
                    </a:p>
                  </a:txBody>
                  <a:tcPr marL="68580" marR="68580" marT="0" marB="0">
                    <a:solidFill>
                      <a:schemeClr val="accent5">
                        <a:lumMod val="20000"/>
                        <a:lumOff val="80000"/>
                      </a:schemeClr>
                    </a:solidFill>
                  </a:tcPr>
                </a:tc>
                <a:extLst>
                  <a:ext uri="{0D108BD9-81ED-4DB2-BD59-A6C34878D82A}">
                    <a16:rowId xmlns:a16="http://schemas.microsoft.com/office/drawing/2014/main" val="148145577"/>
                  </a:ext>
                </a:extLst>
              </a:tr>
              <a:tr h="690220">
                <a:tc>
                  <a:txBody>
                    <a:bodyPr/>
                    <a:lstStyle/>
                    <a:p>
                      <a:pPr>
                        <a:lnSpc>
                          <a:spcPct val="115000"/>
                        </a:lnSpc>
                        <a:spcAft>
                          <a:spcPts val="0"/>
                        </a:spcAft>
                      </a:pPr>
                      <a:r>
                        <a:rPr lang="it-IT" sz="1800" dirty="0" smtClean="0">
                          <a:effectLst/>
                        </a:rPr>
                        <a:t>2016-2018</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1800" b="1" dirty="0">
                          <a:solidFill>
                            <a:schemeClr val="accent1">
                              <a:lumMod val="75000"/>
                            </a:schemeClr>
                          </a:solidFill>
                          <a:effectLst/>
                        </a:rPr>
                        <a:t>42 e 10 </a:t>
                      </a:r>
                      <a:r>
                        <a:rPr lang="it-IT" sz="1800" b="1" dirty="0" smtClean="0">
                          <a:solidFill>
                            <a:schemeClr val="accent1">
                              <a:lumMod val="75000"/>
                            </a:schemeClr>
                          </a:solidFill>
                          <a:effectLst/>
                        </a:rPr>
                        <a:t>mesi</a:t>
                      </a:r>
                      <a:endParaRPr lang="it-IT" sz="18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lnSpc>
                          <a:spcPct val="115000"/>
                        </a:lnSpc>
                        <a:spcAft>
                          <a:spcPts val="0"/>
                        </a:spcAft>
                      </a:pPr>
                      <a:r>
                        <a:rPr lang="it-IT" sz="1800" b="1" dirty="0">
                          <a:solidFill>
                            <a:schemeClr val="accent1">
                              <a:lumMod val="75000"/>
                            </a:schemeClr>
                          </a:solidFill>
                          <a:effectLst/>
                        </a:rPr>
                        <a:t>41 e 10  </a:t>
                      </a:r>
                      <a:r>
                        <a:rPr lang="it-IT" sz="1800" b="1" dirty="0" smtClean="0">
                          <a:solidFill>
                            <a:schemeClr val="accent1">
                              <a:lumMod val="75000"/>
                            </a:schemeClr>
                          </a:solidFill>
                          <a:effectLst/>
                        </a:rPr>
                        <a:t>mesi</a:t>
                      </a:r>
                      <a:endParaRPr lang="it-IT" sz="1800" b="1" dirty="0">
                        <a:solidFill>
                          <a:schemeClr val="accent1">
                            <a:lumMod val="75000"/>
                          </a:schemeClr>
                        </a:solidFill>
                        <a:effectLst/>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2315439431"/>
                  </a:ext>
                </a:extLst>
              </a:tr>
              <a:tr h="690220">
                <a:tc>
                  <a:txBody>
                    <a:bodyPr/>
                    <a:lstStyle/>
                    <a:p>
                      <a:pPr>
                        <a:lnSpc>
                          <a:spcPct val="115000"/>
                        </a:lnSpc>
                        <a:spcAft>
                          <a:spcPts val="0"/>
                        </a:spcAft>
                      </a:pPr>
                      <a:r>
                        <a:rPr lang="it-IT" sz="1800" dirty="0">
                          <a:effectLst/>
                        </a:rPr>
                        <a:t>2019- 2020</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1800" b="1" dirty="0">
                          <a:solidFill>
                            <a:schemeClr val="accent1">
                              <a:lumMod val="75000"/>
                            </a:schemeClr>
                          </a:solidFill>
                          <a:effectLst/>
                        </a:rPr>
                        <a:t>43 e 3 mesi *</a:t>
                      </a:r>
                      <a:r>
                        <a:rPr lang="it-IT" sz="1800" b="1" baseline="0" dirty="0">
                          <a:solidFill>
                            <a:schemeClr val="accent1">
                              <a:lumMod val="75000"/>
                            </a:schemeClr>
                          </a:solidFill>
                          <a:effectLst/>
                        </a:rPr>
                        <a:t>                       </a:t>
                      </a:r>
                      <a:endParaRPr lang="it-IT" sz="18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lnSpc>
                          <a:spcPct val="115000"/>
                        </a:lnSpc>
                        <a:spcAft>
                          <a:spcPts val="0"/>
                        </a:spcAft>
                      </a:pPr>
                      <a:r>
                        <a:rPr lang="it-IT" sz="1800" b="1" dirty="0">
                          <a:solidFill>
                            <a:schemeClr val="accent1">
                              <a:lumMod val="75000"/>
                            </a:schemeClr>
                          </a:solidFill>
                          <a:effectLst/>
                        </a:rPr>
                        <a:t>  42 e 3 mesi *                    </a:t>
                      </a:r>
                      <a:endParaRPr lang="it-IT" sz="18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3548744337"/>
                  </a:ext>
                </a:extLst>
              </a:tr>
              <a:tr h="690220">
                <a:tc>
                  <a:txBody>
                    <a:bodyPr/>
                    <a:lstStyle/>
                    <a:p>
                      <a:pPr>
                        <a:lnSpc>
                          <a:spcPct val="115000"/>
                        </a:lnSpc>
                        <a:spcAft>
                          <a:spcPts val="0"/>
                        </a:spcAft>
                      </a:pPr>
                      <a:r>
                        <a:rPr lang="it-IT" sz="1800" dirty="0">
                          <a:effectLst/>
                        </a:rPr>
                        <a:t>2021-2022</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1800" b="1" dirty="0">
                          <a:solidFill>
                            <a:schemeClr val="accent1">
                              <a:lumMod val="75000"/>
                            </a:schemeClr>
                          </a:solidFill>
                          <a:effectLst/>
                        </a:rPr>
                        <a:t>43 e 6 mesi *                     </a:t>
                      </a:r>
                      <a:endParaRPr lang="it-IT" sz="18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lnSpc>
                          <a:spcPct val="115000"/>
                        </a:lnSpc>
                        <a:spcAft>
                          <a:spcPts val="0"/>
                        </a:spcAft>
                      </a:pPr>
                      <a:r>
                        <a:rPr lang="it-IT" sz="1800" b="1" dirty="0">
                          <a:solidFill>
                            <a:schemeClr val="accent1">
                              <a:lumMod val="75000"/>
                            </a:schemeClr>
                          </a:solidFill>
                          <a:effectLst/>
                        </a:rPr>
                        <a:t> 42 e 6 mesi *                     </a:t>
                      </a:r>
                      <a:endParaRPr lang="it-IT" sz="18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2776128277"/>
                  </a:ext>
                </a:extLst>
              </a:tr>
              <a:tr h="687656">
                <a:tc gridSpan="3">
                  <a:txBody>
                    <a:bodyPr/>
                    <a:lstStyle/>
                    <a:p>
                      <a:pPr>
                        <a:lnSpc>
                          <a:spcPct val="115000"/>
                        </a:lnSpc>
                        <a:spcAft>
                          <a:spcPts val="0"/>
                        </a:spcAft>
                      </a:pPr>
                      <a:r>
                        <a:rPr lang="it-IT" sz="1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Valori da confermare in base agli adeguamenti degli incrementi della speranza</a:t>
                      </a:r>
                      <a:r>
                        <a:rPr lang="it-IT" sz="1800" b="1" baseline="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di vita</a:t>
                      </a:r>
                      <a:endParaRPr lang="it-IT" sz="1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ctr">
                        <a:lnSpc>
                          <a:spcPct val="115000"/>
                        </a:lnSpc>
                        <a:spcAft>
                          <a:spcPts val="0"/>
                        </a:spcAft>
                      </a:pPr>
                      <a:endParaRPr lang="it-IT" sz="18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5">
                        <a:lumMod val="20000"/>
                        <a:lumOff val="80000"/>
                      </a:schemeClr>
                    </a:solidFill>
                  </a:tcPr>
                </a:tc>
                <a:tc hMerge="1">
                  <a:txBody>
                    <a:bodyPr/>
                    <a:lstStyle/>
                    <a:p>
                      <a:pPr algn="ctr">
                        <a:lnSpc>
                          <a:spcPct val="115000"/>
                        </a:lnSpc>
                        <a:spcAft>
                          <a:spcPts val="0"/>
                        </a:spcAft>
                      </a:pPr>
                      <a:endParaRPr lang="it-IT" sz="1800" b="1"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107879112"/>
                  </a:ext>
                </a:extLst>
              </a:tr>
            </a:tbl>
          </a:graphicData>
        </a:graphic>
      </p:graphicFrame>
      <p:sp>
        <p:nvSpPr>
          <p:cNvPr id="6" name="Titolo 1"/>
          <p:cNvSpPr txBox="1">
            <a:spLocks/>
          </p:cNvSpPr>
          <p:nvPr/>
        </p:nvSpPr>
        <p:spPr>
          <a:xfrm>
            <a:off x="5498952" y="0"/>
            <a:ext cx="3645048"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PRESTAZIONI AMMESSE AL CUMULO</a:t>
            </a:r>
            <a:endParaRPr lang="it-IT" sz="2200" dirty="0"/>
          </a:p>
        </p:txBody>
      </p:sp>
    </p:spTree>
    <p:extLst>
      <p:ext uri="{BB962C8B-B14F-4D97-AF65-F5344CB8AC3E}">
        <p14:creationId xmlns:p14="http://schemas.microsoft.com/office/powerpoint/2010/main" val="3087038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0"/>
            <a:ext cx="3600400" cy="857232"/>
          </a:xfrm>
        </p:spPr>
        <p:txBody>
          <a:bodyPr>
            <a:noAutofit/>
          </a:bodyPr>
          <a:lstStyle/>
          <a:p>
            <a:pPr algn="l"/>
            <a:r>
              <a:rPr lang="it-IT" sz="2200" dirty="0"/>
              <a:t>CUMULO</a:t>
            </a:r>
            <a:br>
              <a:rPr lang="it-IT" sz="2200" dirty="0"/>
            </a:br>
            <a:r>
              <a:rPr lang="it-IT" sz="2200" dirty="0"/>
              <a:t>LEGGE 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22</a:t>
            </a:fld>
            <a:endParaRPr lang="it-IT"/>
          </a:p>
        </p:txBody>
      </p:sp>
      <p:sp>
        <p:nvSpPr>
          <p:cNvPr id="5" name="Segnaposto contenuto 2"/>
          <p:cNvSpPr>
            <a:spLocks noGrp="1"/>
          </p:cNvSpPr>
          <p:nvPr>
            <p:ph idx="1"/>
          </p:nvPr>
        </p:nvSpPr>
        <p:spPr/>
        <p:txBody>
          <a:bodyPr>
            <a:noAutofit/>
          </a:bodyPr>
          <a:lstStyle/>
          <a:p>
            <a:pPr marL="0" indent="0">
              <a:buNone/>
            </a:pPr>
            <a:r>
              <a:rPr lang="it-IT" sz="2800" b="1" dirty="0" smtClean="0"/>
              <a:t>Pensione vecchiaia</a:t>
            </a:r>
          </a:p>
          <a:p>
            <a:pPr marL="0" indent="0">
              <a:buNone/>
            </a:pPr>
            <a:endParaRPr lang="it-IT" sz="2500" b="1" dirty="0"/>
          </a:p>
          <a:p>
            <a:pPr marL="0" indent="0">
              <a:buNone/>
            </a:pPr>
            <a:r>
              <a:rPr lang="it-IT" sz="2500" b="1" dirty="0"/>
              <a:t>Art </a:t>
            </a:r>
            <a:r>
              <a:rPr lang="it-IT" sz="2500" b="1" dirty="0" smtClean="0"/>
              <a:t>1, </a:t>
            </a:r>
            <a:r>
              <a:rPr lang="it-IT" sz="2500" b="1" dirty="0"/>
              <a:t>comma </a:t>
            </a:r>
            <a:r>
              <a:rPr lang="it-IT" sz="2500" b="1" dirty="0" smtClean="0"/>
              <a:t>241, </a:t>
            </a:r>
            <a:r>
              <a:rPr lang="it-IT" sz="2500" b="1" dirty="0"/>
              <a:t>L. 228/2012</a:t>
            </a:r>
          </a:p>
          <a:p>
            <a:pPr marL="0" indent="0">
              <a:buNone/>
            </a:pPr>
            <a:endParaRPr lang="it-IT" sz="1050" b="1" dirty="0"/>
          </a:p>
          <a:p>
            <a:pPr marL="0" indent="0" algn="just">
              <a:buNone/>
            </a:pPr>
            <a:r>
              <a:rPr lang="it-IT" sz="2000" dirty="0"/>
              <a:t>Dispone che nel caso in cui l’età anagrafica e l’anzianità contributiva richieste dalle gestioni coinvolte nel cumulo dei periodi assicurativi siano diverse, devono essere assunte come requisito utile quelle più elevate</a:t>
            </a:r>
            <a:r>
              <a:rPr lang="it-IT" sz="2000" dirty="0" smtClean="0"/>
              <a:t>.</a:t>
            </a:r>
          </a:p>
          <a:p>
            <a:pPr marL="0" indent="0" algn="just">
              <a:buNone/>
            </a:pPr>
            <a:r>
              <a:rPr lang="it-IT" sz="2000" dirty="0" smtClean="0"/>
              <a:t>I requisiti di età e di anzianità contributiva richiamati dal comma 239 per il conseguimento della pensione di vecchiaia previsti dalla cd. Riforma Fornero </a:t>
            </a:r>
          </a:p>
          <a:p>
            <a:pPr marL="0" indent="0" algn="just">
              <a:buNone/>
            </a:pPr>
            <a:r>
              <a:rPr lang="it-IT" sz="2000" dirty="0" smtClean="0"/>
              <a:t>(66 anni e 7 mesi di età e 20 anni di anzianità contributiva) devono quindi  essere considerati come parametri minimi per l’ammissione alla pensione di vecchiaia tramite cumulo, fermi restando i requisiti più elevati previsti dalle gestioni di volta in volta coinvolte nella procedura del cumulo.</a:t>
            </a:r>
          </a:p>
          <a:p>
            <a:pPr marL="0" indent="0">
              <a:buNone/>
            </a:pPr>
            <a:endParaRPr lang="it-IT" sz="2000" dirty="0"/>
          </a:p>
        </p:txBody>
      </p:sp>
      <p:sp>
        <p:nvSpPr>
          <p:cNvPr id="6" name="Titolo 1"/>
          <p:cNvSpPr txBox="1">
            <a:spLocks/>
          </p:cNvSpPr>
          <p:nvPr/>
        </p:nvSpPr>
        <p:spPr>
          <a:xfrm>
            <a:off x="5498952" y="0"/>
            <a:ext cx="3645048"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PRESTAZIONI AMMESSE AL CUMULO</a:t>
            </a:r>
            <a:endParaRPr lang="it-IT" sz="2200" dirty="0"/>
          </a:p>
        </p:txBody>
      </p:sp>
    </p:spTree>
    <p:extLst>
      <p:ext uri="{BB962C8B-B14F-4D97-AF65-F5344CB8AC3E}">
        <p14:creationId xmlns:p14="http://schemas.microsoft.com/office/powerpoint/2010/main" val="2446808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116632"/>
            <a:ext cx="3933080" cy="1008112"/>
          </a:xfrm>
        </p:spPr>
        <p:txBody>
          <a:bodyPr>
            <a:noAutofit/>
          </a:bodyPr>
          <a:lstStyle/>
          <a:p>
            <a:pPr algn="l"/>
            <a:r>
              <a:rPr lang="it-IT" sz="2200" dirty="0"/>
              <a:t>CUMULO</a:t>
            </a:r>
            <a:br>
              <a:rPr lang="it-IT" sz="2200" dirty="0"/>
            </a:br>
            <a:r>
              <a:rPr lang="it-IT" sz="2200" dirty="0"/>
              <a:t>LEGGE 11.12.2016, N. 232</a:t>
            </a:r>
            <a:br>
              <a:rPr lang="it-IT" sz="2200" dirty="0"/>
            </a:br>
            <a:r>
              <a:rPr lang="it-IT" sz="2200" dirty="0"/>
              <a:t>(LEGGE DI BILANCIO 2017)</a:t>
            </a:r>
            <a:r>
              <a:rPr lang="it-IT" sz="2200" dirty="0" smtClean="0"/>
              <a:t/>
            </a:r>
            <a:br>
              <a:rPr lang="it-IT" sz="2200" dirty="0" smtClean="0"/>
            </a:br>
            <a:endParaRPr lang="it-IT" sz="22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23</a:t>
            </a:fld>
            <a:endParaRPr lang="it-IT"/>
          </a:p>
        </p:txBody>
      </p:sp>
      <p:sp>
        <p:nvSpPr>
          <p:cNvPr id="5" name="Segnaposto contenuto 2"/>
          <p:cNvSpPr>
            <a:spLocks noGrp="1"/>
          </p:cNvSpPr>
          <p:nvPr>
            <p:ph idx="1"/>
          </p:nvPr>
        </p:nvSpPr>
        <p:spPr/>
        <p:txBody>
          <a:bodyPr>
            <a:noAutofit/>
          </a:bodyPr>
          <a:lstStyle/>
          <a:p>
            <a:pPr marL="0" indent="0" algn="ctr">
              <a:buNone/>
            </a:pPr>
            <a:endParaRPr lang="it-IT" sz="2800" b="1" dirty="0" smtClean="0"/>
          </a:p>
          <a:p>
            <a:pPr marL="0" indent="0" algn="ctr">
              <a:buNone/>
            </a:pPr>
            <a:r>
              <a:rPr lang="it-IT" sz="2800" b="1" dirty="0" smtClean="0"/>
              <a:t>Pensione </a:t>
            </a:r>
            <a:r>
              <a:rPr lang="it-IT" sz="2800" b="1" dirty="0"/>
              <a:t>di inabilità e indiretta</a:t>
            </a:r>
            <a:endParaRPr lang="it-IT" sz="2500" b="1" dirty="0"/>
          </a:p>
          <a:p>
            <a:pPr marL="0" indent="0">
              <a:buNone/>
            </a:pPr>
            <a:endParaRPr lang="it-IT" sz="2500" b="1" dirty="0"/>
          </a:p>
          <a:p>
            <a:pPr marL="0" indent="0" algn="just">
              <a:buNone/>
            </a:pPr>
            <a:r>
              <a:rPr lang="it-IT" sz="2300" dirty="0" smtClean="0"/>
              <a:t>Rimangono </a:t>
            </a:r>
            <a:r>
              <a:rPr lang="it-IT" sz="2300" dirty="0"/>
              <a:t>invariate le modalità di accesso ai </a:t>
            </a:r>
            <a:r>
              <a:rPr lang="it-IT" sz="2300" dirty="0" smtClean="0"/>
              <a:t>trattamenti conseguiti </a:t>
            </a:r>
            <a:r>
              <a:rPr lang="it-IT" sz="2300" dirty="0"/>
              <a:t>in conformità con quanto previsto dall’art. </a:t>
            </a:r>
            <a:r>
              <a:rPr lang="it-IT" sz="2300" dirty="0" smtClean="0"/>
              <a:t>2, </a:t>
            </a:r>
            <a:r>
              <a:rPr lang="it-IT" sz="2300" dirty="0"/>
              <a:t>comma </a:t>
            </a:r>
            <a:r>
              <a:rPr lang="it-IT" sz="2300" dirty="0" smtClean="0"/>
              <a:t>2, </a:t>
            </a:r>
            <a:r>
              <a:rPr lang="it-IT" sz="2300" dirty="0"/>
              <a:t>del </a:t>
            </a:r>
            <a:r>
              <a:rPr lang="it-IT" sz="2300" dirty="0" err="1" smtClean="0"/>
              <a:t>D.lgs</a:t>
            </a:r>
            <a:r>
              <a:rPr lang="it-IT" sz="2300" dirty="0" smtClean="0"/>
              <a:t> 42/2006.</a:t>
            </a:r>
            <a:endParaRPr lang="it-IT" sz="2300" dirty="0"/>
          </a:p>
          <a:p>
            <a:pPr marL="0" indent="0"/>
            <a:endParaRPr lang="it-IT" sz="2300" dirty="0"/>
          </a:p>
          <a:p>
            <a:pPr marL="0" indent="0">
              <a:buNone/>
            </a:pPr>
            <a:endParaRPr lang="it-IT" sz="2500" dirty="0"/>
          </a:p>
        </p:txBody>
      </p:sp>
      <p:sp>
        <p:nvSpPr>
          <p:cNvPr id="6" name="Titolo 1"/>
          <p:cNvSpPr txBox="1">
            <a:spLocks/>
          </p:cNvSpPr>
          <p:nvPr/>
        </p:nvSpPr>
        <p:spPr>
          <a:xfrm>
            <a:off x="5498952" y="0"/>
            <a:ext cx="3645048"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PRESTAZIONI AMMESSE AL CUMULO</a:t>
            </a:r>
            <a:endParaRPr lang="it-IT" sz="2200" dirty="0"/>
          </a:p>
        </p:txBody>
      </p:sp>
    </p:spTree>
    <p:extLst>
      <p:ext uri="{BB962C8B-B14F-4D97-AF65-F5344CB8AC3E}">
        <p14:creationId xmlns:p14="http://schemas.microsoft.com/office/powerpoint/2010/main" val="2564910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645048" cy="857232"/>
          </a:xfrm>
        </p:spPr>
        <p:txBody>
          <a:bodyPr>
            <a:noAutofit/>
          </a:bodyPr>
          <a:lstStyle/>
          <a:p>
            <a:pPr algn="l"/>
            <a:r>
              <a:rPr lang="it-IT" sz="2200" dirty="0"/>
              <a:t>CUMULO</a:t>
            </a:r>
            <a:br>
              <a:rPr lang="it-IT" sz="2200" dirty="0"/>
            </a:br>
            <a:r>
              <a:rPr lang="it-IT" sz="2200" dirty="0"/>
              <a:t>LEGGE 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24</a:t>
            </a:fld>
            <a:endParaRPr lang="it-IT"/>
          </a:p>
        </p:txBody>
      </p:sp>
      <p:sp>
        <p:nvSpPr>
          <p:cNvPr id="5" name="Segnaposto contenuto 2"/>
          <p:cNvSpPr>
            <a:spLocks noGrp="1"/>
          </p:cNvSpPr>
          <p:nvPr>
            <p:ph idx="1"/>
          </p:nvPr>
        </p:nvSpPr>
        <p:spPr/>
        <p:txBody>
          <a:bodyPr>
            <a:noAutofit/>
          </a:bodyPr>
          <a:lstStyle/>
          <a:p>
            <a:pPr marL="0" indent="0" algn="ctr">
              <a:buNone/>
            </a:pPr>
            <a:endParaRPr lang="it-IT" sz="1800" b="1" dirty="0" smtClean="0"/>
          </a:p>
          <a:p>
            <a:pPr marL="0" indent="0" algn="ctr">
              <a:buNone/>
            </a:pPr>
            <a:r>
              <a:rPr lang="it-IT" sz="2800" b="1" dirty="0" smtClean="0"/>
              <a:t>Pensione </a:t>
            </a:r>
            <a:r>
              <a:rPr lang="it-IT" sz="2800" b="1" dirty="0"/>
              <a:t>inabilità - indiretta</a:t>
            </a:r>
          </a:p>
          <a:p>
            <a:pPr marL="0" indent="0" algn="ctr">
              <a:buNone/>
            </a:pPr>
            <a:endParaRPr lang="it-IT" sz="2500" b="1" dirty="0"/>
          </a:p>
          <a:p>
            <a:pPr marL="0" indent="0">
              <a:buNone/>
            </a:pPr>
            <a:r>
              <a:rPr lang="it-IT" sz="2500" dirty="0"/>
              <a:t>Oltre ai requisiti relativi all’anzianità assicurativa e contributiva devono essere </a:t>
            </a:r>
            <a:r>
              <a:rPr lang="it-IT" sz="2500" b="1" dirty="0"/>
              <a:t>fatti salvi anche gli ulteriori requisiti </a:t>
            </a:r>
            <a:r>
              <a:rPr lang="it-IT" sz="2500" dirty="0"/>
              <a:t>previsti dalla gestione previdenziale nella quale si è verificato lo stato invalidante (per inabilità</a:t>
            </a:r>
            <a:r>
              <a:rPr lang="it-IT" sz="2500" dirty="0" smtClean="0"/>
              <a:t>), </a:t>
            </a:r>
            <a:r>
              <a:rPr lang="it-IT" sz="2500" dirty="0"/>
              <a:t>ovvero nella quale il dante causa risultava iscritto alla data del decesso (per indiretta</a:t>
            </a:r>
            <a:r>
              <a:rPr lang="it-IT" sz="2500" dirty="0" smtClean="0"/>
              <a:t>).</a:t>
            </a:r>
            <a:endParaRPr lang="it-IT" sz="2400" u="sng" dirty="0"/>
          </a:p>
        </p:txBody>
      </p:sp>
      <p:sp>
        <p:nvSpPr>
          <p:cNvPr id="6" name="Titolo 1"/>
          <p:cNvSpPr txBox="1">
            <a:spLocks/>
          </p:cNvSpPr>
          <p:nvPr/>
        </p:nvSpPr>
        <p:spPr>
          <a:xfrm>
            <a:off x="5498952" y="0"/>
            <a:ext cx="3645048" cy="857232"/>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PRESTAZIONI AMMESSE AL CUMULO</a:t>
            </a:r>
            <a:endParaRPr lang="it-IT" sz="2200" dirty="0"/>
          </a:p>
        </p:txBody>
      </p:sp>
    </p:spTree>
    <p:extLst>
      <p:ext uri="{BB962C8B-B14F-4D97-AF65-F5344CB8AC3E}">
        <p14:creationId xmlns:p14="http://schemas.microsoft.com/office/powerpoint/2010/main" val="1451267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717056" cy="857232"/>
          </a:xfrm>
        </p:spPr>
        <p:txBody>
          <a:bodyPr>
            <a:noAutofit/>
          </a:bodyPr>
          <a:lstStyle/>
          <a:p>
            <a:pPr algn="l"/>
            <a:r>
              <a:rPr lang="it-IT" sz="2200" dirty="0"/>
              <a:t>CUMULO</a:t>
            </a:r>
            <a:br>
              <a:rPr lang="it-IT" sz="2200" dirty="0"/>
            </a:br>
            <a:r>
              <a:rPr lang="it-IT" sz="2200" dirty="0"/>
              <a:t>LEGGE 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25</a:t>
            </a:fld>
            <a:endParaRPr lang="it-IT"/>
          </a:p>
        </p:txBody>
      </p:sp>
      <p:sp>
        <p:nvSpPr>
          <p:cNvPr id="5" name="Segnaposto contenuto 2"/>
          <p:cNvSpPr>
            <a:spLocks noGrp="1"/>
          </p:cNvSpPr>
          <p:nvPr>
            <p:ph idx="1"/>
          </p:nvPr>
        </p:nvSpPr>
        <p:spPr/>
        <p:txBody>
          <a:bodyPr>
            <a:noAutofit/>
          </a:bodyPr>
          <a:lstStyle/>
          <a:p>
            <a:pPr marL="0" indent="0" algn="ctr">
              <a:buNone/>
            </a:pPr>
            <a:r>
              <a:rPr lang="it-IT" sz="2800" b="1" dirty="0" smtClean="0"/>
              <a:t>Pensione </a:t>
            </a:r>
            <a:r>
              <a:rPr lang="it-IT" sz="2800" b="1" dirty="0"/>
              <a:t>di inabilità</a:t>
            </a:r>
          </a:p>
          <a:p>
            <a:pPr marL="0" indent="0" algn="ctr">
              <a:buNone/>
            </a:pPr>
            <a:endParaRPr lang="it-IT" sz="2500" b="1" dirty="0"/>
          </a:p>
          <a:p>
            <a:pPr marL="0" indent="0">
              <a:buNone/>
            </a:pPr>
            <a:r>
              <a:rPr lang="it-IT" sz="2500" dirty="0"/>
              <a:t>Il diritto è conseguito </a:t>
            </a:r>
            <a:r>
              <a:rPr lang="it-IT" sz="2500" dirty="0" smtClean="0"/>
              <a:t>“in </a:t>
            </a:r>
            <a:r>
              <a:rPr lang="it-IT" sz="2500" dirty="0"/>
              <a:t>base ai requisiti di assicurazione e di contribuzione richiesti nella forma pensionistica nella quale il lavoratore </a:t>
            </a:r>
            <a:r>
              <a:rPr lang="it-IT" sz="2500" b="1" dirty="0"/>
              <a:t>è iscritto al verificarsi dell’evento invalidante</a:t>
            </a:r>
            <a:r>
              <a:rPr lang="it-IT" sz="2500" dirty="0"/>
              <a:t>”</a:t>
            </a:r>
          </a:p>
          <a:p>
            <a:pPr marL="0" indent="0">
              <a:buNone/>
            </a:pPr>
            <a:endParaRPr lang="it-IT" sz="2500" dirty="0"/>
          </a:p>
          <a:p>
            <a:pPr marL="0" indent="0">
              <a:buNone/>
            </a:pPr>
            <a:r>
              <a:rPr lang="it-IT" sz="2400" dirty="0"/>
              <a:t>Se </a:t>
            </a:r>
            <a:r>
              <a:rPr lang="it-IT" sz="2400" dirty="0" smtClean="0"/>
              <a:t>l’ultimo </a:t>
            </a:r>
            <a:r>
              <a:rPr lang="it-IT" sz="2400" dirty="0"/>
              <a:t>Ente di iscrizione è una Cassa dei Liberi professionisti si dovrà far riferimento ai requisiti richiesti dalla </a:t>
            </a:r>
            <a:r>
              <a:rPr lang="it-IT" sz="2400" dirty="0" smtClean="0"/>
              <a:t>stessa.</a:t>
            </a:r>
            <a:endParaRPr lang="it-IT" sz="2400" dirty="0"/>
          </a:p>
        </p:txBody>
      </p:sp>
      <p:sp>
        <p:nvSpPr>
          <p:cNvPr id="6" name="Titolo 1"/>
          <p:cNvSpPr txBox="1">
            <a:spLocks/>
          </p:cNvSpPr>
          <p:nvPr/>
        </p:nvSpPr>
        <p:spPr>
          <a:xfrm>
            <a:off x="5498952" y="116632"/>
            <a:ext cx="3645048" cy="7406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PRESTAZIONI AMMESSE AL CUMULO</a:t>
            </a:r>
            <a:endParaRPr lang="it-IT" sz="2200" dirty="0"/>
          </a:p>
        </p:txBody>
      </p:sp>
    </p:spTree>
    <p:extLst>
      <p:ext uri="{BB962C8B-B14F-4D97-AF65-F5344CB8AC3E}">
        <p14:creationId xmlns:p14="http://schemas.microsoft.com/office/powerpoint/2010/main" val="2435205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861072" cy="857232"/>
          </a:xfrm>
        </p:spPr>
        <p:txBody>
          <a:bodyPr>
            <a:noAutofit/>
          </a:bodyPr>
          <a:lstStyle/>
          <a:p>
            <a:pPr algn="l"/>
            <a:r>
              <a:rPr lang="it-IT" sz="2200" dirty="0"/>
              <a:t>CUMULO</a:t>
            </a:r>
            <a:br>
              <a:rPr lang="it-IT" sz="2200" dirty="0"/>
            </a:br>
            <a:r>
              <a:rPr lang="it-IT" sz="2200" dirty="0"/>
              <a:t>LEGGE 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26</a:t>
            </a:fld>
            <a:endParaRPr lang="it-IT"/>
          </a:p>
        </p:txBody>
      </p:sp>
      <p:sp>
        <p:nvSpPr>
          <p:cNvPr id="5" name="Segnaposto contenuto 2"/>
          <p:cNvSpPr>
            <a:spLocks noGrp="1"/>
          </p:cNvSpPr>
          <p:nvPr>
            <p:ph idx="1"/>
          </p:nvPr>
        </p:nvSpPr>
        <p:spPr>
          <a:xfrm>
            <a:off x="323528" y="1052736"/>
            <a:ext cx="8229600" cy="4525963"/>
          </a:xfrm>
        </p:spPr>
        <p:txBody>
          <a:bodyPr>
            <a:noAutofit/>
          </a:bodyPr>
          <a:lstStyle/>
          <a:p>
            <a:pPr marL="0" indent="0" algn="ctr">
              <a:buNone/>
            </a:pPr>
            <a:endParaRPr lang="it-IT" sz="2800" b="1" dirty="0" smtClean="0"/>
          </a:p>
          <a:p>
            <a:pPr marL="0" indent="0" algn="ctr">
              <a:buNone/>
            </a:pPr>
            <a:endParaRPr lang="it-IT" sz="2800" b="1" dirty="0" smtClean="0"/>
          </a:p>
          <a:p>
            <a:pPr marL="0" indent="0" algn="ctr">
              <a:buNone/>
            </a:pPr>
            <a:r>
              <a:rPr lang="it-IT" sz="2800" b="1" dirty="0" smtClean="0"/>
              <a:t>Pensione </a:t>
            </a:r>
            <a:r>
              <a:rPr lang="it-IT" sz="2800" b="1" dirty="0"/>
              <a:t>indiretta</a:t>
            </a:r>
          </a:p>
          <a:p>
            <a:pPr marL="0" indent="0" algn="ctr">
              <a:buNone/>
            </a:pPr>
            <a:endParaRPr lang="it-IT" sz="2500" b="1" dirty="0"/>
          </a:p>
          <a:p>
            <a:pPr marL="0" indent="0" algn="just">
              <a:buNone/>
            </a:pPr>
            <a:r>
              <a:rPr lang="it-IT" sz="2500" dirty="0"/>
              <a:t>Il diritto alla prestazione viene maturato secondo i requisiti richiesti dalla forma pensionistica nella quale risultava iscritto il dante causa al momento del </a:t>
            </a:r>
            <a:r>
              <a:rPr lang="it-IT" sz="2500" dirty="0" smtClean="0"/>
              <a:t>decesso.</a:t>
            </a:r>
            <a:endParaRPr lang="it-IT" sz="2400" u="sng" dirty="0"/>
          </a:p>
        </p:txBody>
      </p:sp>
      <p:sp>
        <p:nvSpPr>
          <p:cNvPr id="6" name="Titolo 1"/>
          <p:cNvSpPr txBox="1">
            <a:spLocks/>
          </p:cNvSpPr>
          <p:nvPr/>
        </p:nvSpPr>
        <p:spPr>
          <a:xfrm>
            <a:off x="5498952" y="116632"/>
            <a:ext cx="3645048" cy="7406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pPr algn="l"/>
            <a:r>
              <a:rPr lang="it-IT" sz="2200" dirty="0" smtClean="0"/>
              <a:t>PRESTAZIONI AMMESSE AL CUMULO</a:t>
            </a:r>
            <a:endParaRPr lang="it-IT" sz="2200" dirty="0"/>
          </a:p>
        </p:txBody>
      </p:sp>
    </p:spTree>
    <p:extLst>
      <p:ext uri="{BB962C8B-B14F-4D97-AF65-F5344CB8AC3E}">
        <p14:creationId xmlns:p14="http://schemas.microsoft.com/office/powerpoint/2010/main" val="1174895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285008" cy="1268760"/>
          </a:xfrm>
        </p:spPr>
        <p:txBody>
          <a:bodyPr>
            <a:noAutofit/>
          </a:bodyPr>
          <a:lstStyle/>
          <a:p>
            <a:pPr algn="l"/>
            <a:r>
              <a:rPr lang="it-IT" sz="2200" dirty="0"/>
              <a:t>CUMULO</a:t>
            </a:r>
            <a:br>
              <a:rPr lang="it-IT" sz="2200" dirty="0"/>
            </a:br>
            <a:r>
              <a:rPr lang="it-IT" sz="2200" dirty="0"/>
              <a:t>LEGGE 11.12.2016, N. 232</a:t>
            </a:r>
            <a:br>
              <a:rPr lang="it-IT" sz="2200" dirty="0"/>
            </a:br>
            <a:r>
              <a:rPr lang="it-IT" sz="2200" dirty="0"/>
              <a:t>(LEGGE DI BILANCIO 2017)</a:t>
            </a:r>
            <a:r>
              <a:rPr lang="it-IT" sz="2200" dirty="0" smtClean="0"/>
              <a:t/>
            </a:r>
            <a:br>
              <a:rPr lang="it-IT" sz="2200" dirty="0" smtClean="0"/>
            </a:br>
            <a:endParaRPr lang="it-IT" sz="22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27</a:t>
            </a:fld>
            <a:endParaRPr lang="it-IT"/>
          </a:p>
        </p:txBody>
      </p:sp>
      <p:sp>
        <p:nvSpPr>
          <p:cNvPr id="5" name="Segnaposto contenuto 2"/>
          <p:cNvSpPr>
            <a:spLocks noGrp="1"/>
          </p:cNvSpPr>
          <p:nvPr>
            <p:ph idx="1"/>
          </p:nvPr>
        </p:nvSpPr>
        <p:spPr>
          <a:xfrm>
            <a:off x="467544" y="1412084"/>
            <a:ext cx="8229600" cy="4525963"/>
          </a:xfrm>
        </p:spPr>
        <p:txBody>
          <a:bodyPr>
            <a:noAutofit/>
          </a:bodyPr>
          <a:lstStyle/>
          <a:p>
            <a:pPr marL="0" indent="0" algn="ctr">
              <a:buNone/>
            </a:pPr>
            <a:endParaRPr lang="it-IT" sz="2800" b="1" dirty="0" smtClean="0"/>
          </a:p>
          <a:p>
            <a:pPr marL="0" indent="0" algn="ctr">
              <a:buNone/>
            </a:pPr>
            <a:r>
              <a:rPr lang="it-IT" sz="2800" b="1" dirty="0" smtClean="0"/>
              <a:t>Totalizzazione </a:t>
            </a:r>
            <a:r>
              <a:rPr lang="it-IT" sz="2800" b="1" dirty="0"/>
              <a:t>di cui al </a:t>
            </a:r>
            <a:r>
              <a:rPr lang="it-IT" sz="2800" b="1" dirty="0" err="1" smtClean="0"/>
              <a:t>D.lgs</a:t>
            </a:r>
            <a:r>
              <a:rPr lang="it-IT" sz="2800" b="1" dirty="0" smtClean="0"/>
              <a:t> </a:t>
            </a:r>
            <a:r>
              <a:rPr lang="it-IT" sz="2800" b="1" dirty="0"/>
              <a:t>42/2006</a:t>
            </a:r>
          </a:p>
          <a:p>
            <a:pPr marL="0" indent="0" algn="ctr">
              <a:buNone/>
            </a:pPr>
            <a:endParaRPr lang="it-IT" sz="2500" b="1" dirty="0"/>
          </a:p>
          <a:p>
            <a:pPr marL="0" indent="0" algn="ctr">
              <a:buNone/>
            </a:pPr>
            <a:r>
              <a:rPr lang="it-IT" sz="2500" dirty="0"/>
              <a:t>Per le </a:t>
            </a:r>
            <a:r>
              <a:rPr lang="it-IT" sz="2500" b="1" dirty="0"/>
              <a:t>domande</a:t>
            </a:r>
            <a:r>
              <a:rPr lang="it-IT" sz="2500" dirty="0"/>
              <a:t> di totalizzazione </a:t>
            </a:r>
            <a:r>
              <a:rPr lang="it-IT" sz="2500" b="1" dirty="0" smtClean="0"/>
              <a:t>presentate</a:t>
            </a:r>
            <a:r>
              <a:rPr lang="it-IT" sz="2500" dirty="0" smtClean="0"/>
              <a:t> </a:t>
            </a:r>
            <a:r>
              <a:rPr lang="it-IT" sz="2500" dirty="0"/>
              <a:t>prima dell’entrata in vigore della Legge </a:t>
            </a:r>
            <a:r>
              <a:rPr lang="it-IT" sz="2500" dirty="0" smtClean="0"/>
              <a:t>232/2016</a:t>
            </a:r>
            <a:r>
              <a:rPr lang="it-IT" sz="2500" b="1" dirty="0" smtClean="0"/>
              <a:t> </a:t>
            </a:r>
            <a:r>
              <a:rPr lang="it-IT" sz="2500" b="1" dirty="0"/>
              <a:t>e non ancora </a:t>
            </a:r>
            <a:r>
              <a:rPr lang="it-IT" sz="2500" b="1" dirty="0" smtClean="0"/>
              <a:t>liquidate </a:t>
            </a:r>
            <a:r>
              <a:rPr lang="it-IT" sz="2500" dirty="0"/>
              <a:t>è possibile presentare </a:t>
            </a:r>
            <a:r>
              <a:rPr lang="it-IT" sz="2500" b="1" dirty="0"/>
              <a:t>revoca </a:t>
            </a:r>
            <a:r>
              <a:rPr lang="it-IT" sz="2500" b="1" dirty="0" smtClean="0"/>
              <a:t>dell’istanza.</a:t>
            </a:r>
            <a:endParaRPr lang="it-IT" sz="2400" u="sng" dirty="0"/>
          </a:p>
        </p:txBody>
      </p:sp>
      <p:sp>
        <p:nvSpPr>
          <p:cNvPr id="6" name="Titolo 1"/>
          <p:cNvSpPr txBox="1">
            <a:spLocks/>
          </p:cNvSpPr>
          <p:nvPr/>
        </p:nvSpPr>
        <p:spPr>
          <a:xfrm>
            <a:off x="5498952" y="116632"/>
            <a:ext cx="3645048" cy="7406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r>
              <a:rPr lang="it-IT" sz="2200" dirty="0" smtClean="0"/>
              <a:t>FACOLTÀ DI RINUNCIA</a:t>
            </a:r>
            <a:endParaRPr lang="it-IT" sz="2200" dirty="0"/>
          </a:p>
        </p:txBody>
      </p:sp>
    </p:spTree>
    <p:extLst>
      <p:ext uri="{BB962C8B-B14F-4D97-AF65-F5344CB8AC3E}">
        <p14:creationId xmlns:p14="http://schemas.microsoft.com/office/powerpoint/2010/main" val="4119281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0"/>
            <a:ext cx="3789064" cy="857232"/>
          </a:xfrm>
        </p:spPr>
        <p:txBody>
          <a:bodyPr>
            <a:noAutofit/>
          </a:bodyPr>
          <a:lstStyle/>
          <a:p>
            <a:pPr algn="l"/>
            <a:r>
              <a:rPr lang="it-IT" sz="2200" dirty="0"/>
              <a:t>CUMULO</a:t>
            </a:r>
            <a:br>
              <a:rPr lang="it-IT" sz="2200" dirty="0"/>
            </a:br>
            <a:r>
              <a:rPr lang="it-IT" sz="2200" dirty="0"/>
              <a:t>LEGGE 11.12.2016, N. 232</a:t>
            </a:r>
            <a:br>
              <a:rPr lang="it-IT" sz="2200" dirty="0"/>
            </a:br>
            <a:r>
              <a:rPr lang="it-IT" sz="2200" dirty="0"/>
              <a:t>(LEGGE DI BILANCIO 2017)</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28</a:t>
            </a:fld>
            <a:endParaRPr lang="it-IT"/>
          </a:p>
        </p:txBody>
      </p:sp>
      <p:sp>
        <p:nvSpPr>
          <p:cNvPr id="5" name="Segnaposto contenuto 2"/>
          <p:cNvSpPr>
            <a:spLocks noGrp="1"/>
          </p:cNvSpPr>
          <p:nvPr>
            <p:ph idx="1"/>
          </p:nvPr>
        </p:nvSpPr>
        <p:spPr/>
        <p:txBody>
          <a:bodyPr>
            <a:noAutofit/>
          </a:bodyPr>
          <a:lstStyle/>
          <a:p>
            <a:pPr marL="0" indent="0" algn="ctr">
              <a:buNone/>
            </a:pPr>
            <a:endParaRPr lang="it-IT" sz="2800" b="1" dirty="0" smtClean="0"/>
          </a:p>
          <a:p>
            <a:pPr marL="0" indent="0" algn="ctr">
              <a:buNone/>
            </a:pPr>
            <a:r>
              <a:rPr lang="it-IT" sz="2800" b="1" dirty="0" smtClean="0"/>
              <a:t>Ricongiunzione </a:t>
            </a:r>
            <a:r>
              <a:rPr lang="it-IT" sz="2800" b="1" dirty="0"/>
              <a:t>legge 45/90</a:t>
            </a:r>
          </a:p>
          <a:p>
            <a:pPr marL="0" indent="0" algn="ctr">
              <a:buNone/>
            </a:pPr>
            <a:endParaRPr lang="it-IT" sz="2500" b="1" dirty="0"/>
          </a:p>
          <a:p>
            <a:pPr marL="0" indent="0" algn="ctr">
              <a:buNone/>
            </a:pPr>
            <a:r>
              <a:rPr lang="it-IT" sz="2500" b="1" dirty="0"/>
              <a:t>Non è previsto </a:t>
            </a:r>
            <a:r>
              <a:rPr lang="it-IT" sz="2500" dirty="0" smtClean="0"/>
              <a:t>il</a:t>
            </a:r>
            <a:r>
              <a:rPr lang="it-IT" sz="2500" b="1" dirty="0" smtClean="0"/>
              <a:t> </a:t>
            </a:r>
            <a:r>
              <a:rPr lang="it-IT" sz="2500" dirty="0" smtClean="0"/>
              <a:t>diritto </a:t>
            </a:r>
            <a:r>
              <a:rPr lang="it-IT" sz="2500" dirty="0"/>
              <a:t>di recesso </a:t>
            </a:r>
            <a:r>
              <a:rPr lang="it-IT" sz="2500" dirty="0" smtClean="0"/>
              <a:t>per coloro che hanno presentato istanza di ricongiunzione ex </a:t>
            </a:r>
            <a:r>
              <a:rPr lang="it-IT" sz="2500" dirty="0" err="1" smtClean="0"/>
              <a:t>lege</a:t>
            </a:r>
            <a:r>
              <a:rPr lang="it-IT" sz="2500" dirty="0" smtClean="0"/>
              <a:t> n. 45/90 perché questa legge è ESCLUSA dal campo di applicazione previsto dal comma 197 dell’art. 1 legge n. 232/2016.</a:t>
            </a:r>
            <a:endParaRPr lang="it-IT" sz="2400" u="sng" dirty="0"/>
          </a:p>
        </p:txBody>
      </p:sp>
      <p:sp>
        <p:nvSpPr>
          <p:cNvPr id="6" name="Titolo 1"/>
          <p:cNvSpPr txBox="1">
            <a:spLocks/>
          </p:cNvSpPr>
          <p:nvPr/>
        </p:nvSpPr>
        <p:spPr>
          <a:xfrm>
            <a:off x="5498952" y="116632"/>
            <a:ext cx="3645048" cy="7406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solidFill>
                  <a:schemeClr val="bg1"/>
                </a:solidFill>
                <a:latin typeface="+mj-lt"/>
                <a:ea typeface="+mj-ea"/>
                <a:cs typeface="+mj-cs"/>
              </a:defRPr>
            </a:lvl1pPr>
          </a:lstStyle>
          <a:p>
            <a:r>
              <a:rPr lang="it-IT" sz="2200" dirty="0" smtClean="0"/>
              <a:t>DIRITTO DI RECESSO</a:t>
            </a:r>
            <a:endParaRPr lang="it-IT" sz="2200" dirty="0"/>
          </a:p>
        </p:txBody>
      </p:sp>
    </p:spTree>
    <p:extLst>
      <p:ext uri="{BB962C8B-B14F-4D97-AF65-F5344CB8AC3E}">
        <p14:creationId xmlns:p14="http://schemas.microsoft.com/office/powerpoint/2010/main" val="31558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4382" y="0"/>
            <a:ext cx="7929618" cy="857232"/>
          </a:xfrm>
        </p:spPr>
        <p:txBody>
          <a:bodyPr>
            <a:noAutofit/>
          </a:bodyPr>
          <a:lstStyle/>
          <a:p>
            <a:r>
              <a:rPr lang="it-IT" sz="2200" dirty="0" smtClean="0"/>
              <a:t>CUMULO</a:t>
            </a:r>
            <a:br>
              <a:rPr lang="it-IT" sz="2200" dirty="0" smtClean="0"/>
            </a:br>
            <a:r>
              <a:rPr lang="it-IT" sz="2200" dirty="0" smtClean="0"/>
              <a:t>LEGGE 11.12.2016, N. 232</a:t>
            </a:r>
            <a:br>
              <a:rPr lang="it-IT" sz="2200" dirty="0" smtClean="0"/>
            </a:br>
            <a:r>
              <a:rPr lang="it-IT" sz="2200" dirty="0" smtClean="0"/>
              <a:t>(LEGGE DI BILANCIO 2017)</a:t>
            </a:r>
            <a:endParaRPr lang="it-IT" sz="22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29</a:t>
            </a:fld>
            <a:endParaRPr lang="it-IT"/>
          </a:p>
        </p:txBody>
      </p:sp>
      <p:sp>
        <p:nvSpPr>
          <p:cNvPr id="5" name="Segnaposto contenuto 2"/>
          <p:cNvSpPr>
            <a:spLocks noGrp="1"/>
          </p:cNvSpPr>
          <p:nvPr>
            <p:ph idx="1"/>
          </p:nvPr>
        </p:nvSpPr>
        <p:spPr>
          <a:xfrm>
            <a:off x="323528" y="1500174"/>
            <a:ext cx="8363272" cy="4809146"/>
          </a:xfrm>
        </p:spPr>
        <p:txBody>
          <a:bodyPr>
            <a:noAutofit/>
          </a:bodyPr>
          <a:lstStyle/>
          <a:p>
            <a:pPr marL="0" indent="0" algn="ctr">
              <a:buNone/>
            </a:pPr>
            <a:r>
              <a:rPr lang="it-IT" sz="2400" dirty="0" smtClean="0"/>
              <a:t>L’istituto del cumulo non prevede l’integrazione al minimo della pensione analogamente a quanto previsto dalla disciplina della totalizzazione.</a:t>
            </a:r>
            <a:endParaRPr lang="it-IT" sz="2400" u="sng" dirty="0"/>
          </a:p>
          <a:p>
            <a:pPr marL="0" indent="0" algn="ctr">
              <a:buNone/>
            </a:pPr>
            <a:r>
              <a:rPr lang="it-IT" sz="2400" dirty="0" smtClean="0"/>
              <a:t>Ai fini dell’applicazione di tale disciplina si è in attesa di chiarimenti ministeriali a seguito dei quali potrà essere stipulata apposita convenzione con l’Inps che disciplini le procedure informatiche di scambio dei dati analogamente  a quanto già verificatosi per la totalizzazione. </a:t>
            </a:r>
            <a:endParaRPr lang="it-IT" sz="2400" dirty="0"/>
          </a:p>
          <a:p>
            <a:pPr marL="0" indent="0" algn="ctr">
              <a:buNone/>
            </a:pPr>
            <a:endParaRPr lang="it-IT" sz="2400" dirty="0" smtClean="0"/>
          </a:p>
          <a:p>
            <a:pPr marL="0" indent="0" algn="ctr">
              <a:buNone/>
            </a:pPr>
            <a:r>
              <a:rPr lang="it-IT" sz="2400" dirty="0" smtClean="0"/>
              <a:t>Al momento l’istruttoria delle </a:t>
            </a:r>
            <a:r>
              <a:rPr lang="it-IT" sz="2400" dirty="0"/>
              <a:t>domande </a:t>
            </a:r>
          </a:p>
          <a:p>
            <a:pPr marL="0" indent="0" algn="ctr">
              <a:buNone/>
            </a:pPr>
            <a:r>
              <a:rPr lang="it-IT" sz="2400" dirty="0" smtClean="0"/>
              <a:t>di cumulo pervenute è sospesa</a:t>
            </a:r>
            <a:endParaRPr lang="it-IT" sz="2400" dirty="0"/>
          </a:p>
        </p:txBody>
      </p:sp>
    </p:spTree>
    <p:extLst>
      <p:ext uri="{BB962C8B-B14F-4D97-AF65-F5344CB8AC3E}">
        <p14:creationId xmlns:p14="http://schemas.microsoft.com/office/powerpoint/2010/main" val="1069184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500" dirty="0"/>
              <a:t>LA RIFORMA FORNERO</a:t>
            </a:r>
          </a:p>
        </p:txBody>
      </p:sp>
      <p:sp>
        <p:nvSpPr>
          <p:cNvPr id="4" name="Segnaposto numero diapositiva 3"/>
          <p:cNvSpPr>
            <a:spLocks noGrp="1"/>
          </p:cNvSpPr>
          <p:nvPr>
            <p:ph type="sldNum" sz="quarter" idx="12"/>
          </p:nvPr>
        </p:nvSpPr>
        <p:spPr/>
        <p:txBody>
          <a:bodyPr/>
          <a:lstStyle/>
          <a:p>
            <a:fld id="{D60EB15A-0681-4A7C-B0BD-203919FF9882}" type="slidenum">
              <a:rPr lang="it-IT" smtClean="0"/>
              <a:pPr/>
              <a:t>3</a:t>
            </a:fld>
            <a:endParaRPr lang="it-IT"/>
          </a:p>
        </p:txBody>
      </p:sp>
      <p:sp>
        <p:nvSpPr>
          <p:cNvPr id="5" name="Rettangolo 4"/>
          <p:cNvSpPr/>
          <p:nvPr/>
        </p:nvSpPr>
        <p:spPr>
          <a:xfrm>
            <a:off x="1331640" y="1129911"/>
            <a:ext cx="6480720" cy="369332"/>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lvl="0"/>
            <a:r>
              <a:rPr lang="it-IT" dirty="0"/>
              <a:t>EFFETTI LEGGE FORNERO SU CASSE PREVIDENZIALI PROFESSIONALI</a:t>
            </a:r>
          </a:p>
        </p:txBody>
      </p:sp>
      <p:sp>
        <p:nvSpPr>
          <p:cNvPr id="7" name="CasellaDiTesto 6"/>
          <p:cNvSpPr txBox="1"/>
          <p:nvPr/>
        </p:nvSpPr>
        <p:spPr>
          <a:xfrm>
            <a:off x="3563888" y="1671969"/>
            <a:ext cx="187220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it-IT" dirty="0" smtClean="0"/>
              <a:t>Art.24, </a:t>
            </a:r>
            <a:r>
              <a:rPr lang="it-IT" dirty="0"/>
              <a:t>comma </a:t>
            </a:r>
            <a:r>
              <a:rPr lang="it-IT" dirty="0" smtClean="0"/>
              <a:t>24</a:t>
            </a:r>
            <a:endParaRPr lang="it-IT" dirty="0"/>
          </a:p>
        </p:txBody>
      </p:sp>
      <p:pic>
        <p:nvPicPr>
          <p:cNvPr id="11" name="Immagin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55976" y="2502395"/>
            <a:ext cx="438947" cy="7626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2" name="Rettangolo 11"/>
          <p:cNvSpPr/>
          <p:nvPr/>
        </p:nvSpPr>
        <p:spPr>
          <a:xfrm>
            <a:off x="539552" y="3712336"/>
            <a:ext cx="7920880" cy="1569660"/>
          </a:xfrm>
          <a:prstGeom prst="rect">
            <a:avLst/>
          </a:prstGeom>
        </p:spPr>
        <p:txBody>
          <a:bodyPr wrap="square">
            <a:spAutoFit/>
          </a:bodyPr>
          <a:lstStyle/>
          <a:p>
            <a:pPr algn="ctr"/>
            <a:r>
              <a:rPr lang="it-IT" sz="2400" dirty="0"/>
              <a:t>Obbligo di assicurare l’equilibrio tra entrate contributive e spesa per prestazioni  previdenziali per un arco temporale di cinquanta anni secondo bilanci attuariali redatti nel rispetto di precise indicazioni finanziarie</a:t>
            </a:r>
          </a:p>
        </p:txBody>
      </p:sp>
    </p:spTree>
    <p:extLst>
      <p:ext uri="{BB962C8B-B14F-4D97-AF65-F5344CB8AC3E}">
        <p14:creationId xmlns:p14="http://schemas.microsoft.com/office/powerpoint/2010/main" val="1192268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ltLang="it-IT" sz="2500" dirty="0" smtClean="0"/>
              <a:t>DEFINIZIONE AGEVOLATA DEI </a:t>
            </a:r>
            <a:r>
              <a:rPr lang="it-IT" altLang="it-IT" sz="2500" dirty="0"/>
              <a:t>RUOLI</a:t>
            </a:r>
            <a:br>
              <a:rPr lang="it-IT" altLang="it-IT" sz="2500" dirty="0"/>
            </a:br>
            <a:r>
              <a:rPr lang="it-IT" altLang="it-IT" sz="2500" dirty="0"/>
              <a:t>D.L N.193/2016 CONVERTITO </a:t>
            </a:r>
            <a:r>
              <a:rPr lang="it-IT" altLang="it-IT" sz="2500" dirty="0" smtClean="0"/>
              <a:t>IN LEGGE </a:t>
            </a:r>
            <a:r>
              <a:rPr lang="it-IT" altLang="it-IT" sz="2500" dirty="0"/>
              <a:t>N.225/2016</a:t>
            </a:r>
            <a:endParaRPr lang="it-IT" sz="25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30</a:t>
            </a:fld>
            <a:endParaRPr lang="it-IT"/>
          </a:p>
        </p:txBody>
      </p:sp>
      <p:sp>
        <p:nvSpPr>
          <p:cNvPr id="5" name="Segnaposto contenuto 2"/>
          <p:cNvSpPr>
            <a:spLocks noGrp="1"/>
          </p:cNvSpPr>
          <p:nvPr>
            <p:ph idx="1"/>
          </p:nvPr>
        </p:nvSpPr>
        <p:spPr>
          <a:xfrm>
            <a:off x="1908175" y="1052736"/>
            <a:ext cx="6840289" cy="4608512"/>
          </a:xfrm>
        </p:spPr>
        <p:txBody>
          <a:bodyPr>
            <a:normAutofit fontScale="92500"/>
          </a:bodyPr>
          <a:lstStyle/>
          <a:p>
            <a:pPr marL="0" indent="0">
              <a:buFont typeface="Arial" panose="020B0604020202020204" pitchFamily="34" charset="0"/>
              <a:buNone/>
              <a:defRPr/>
            </a:pPr>
            <a:endParaRPr lang="it-IT" sz="1200" dirty="0" smtClean="0">
              <a:solidFill>
                <a:srgbClr val="183D95"/>
              </a:solidFill>
              <a:latin typeface="+mj-lt"/>
              <a:ea typeface="+mj-ea"/>
              <a:cs typeface="+mj-cs"/>
            </a:endParaRPr>
          </a:p>
          <a:p>
            <a:pPr marL="0" indent="0" algn="just">
              <a:buFont typeface="Arial" panose="020B0604020202020204" pitchFamily="34" charset="0"/>
              <a:buNone/>
              <a:defRPr/>
            </a:pPr>
            <a:r>
              <a:rPr lang="it-IT" sz="1600" dirty="0" smtClean="0">
                <a:latin typeface="+mj-lt"/>
                <a:ea typeface="+mj-ea"/>
                <a:cs typeface="+mj-cs"/>
              </a:rPr>
              <a:t>È prevista all’art. 6 </a:t>
            </a:r>
            <a:r>
              <a:rPr lang="it-IT" sz="1600" b="1" u="sng" dirty="0" smtClean="0">
                <a:latin typeface="+mj-lt"/>
                <a:ea typeface="+mj-ea"/>
                <a:cs typeface="+mj-cs"/>
              </a:rPr>
              <a:t>la </a:t>
            </a:r>
            <a:r>
              <a:rPr lang="it-IT" sz="1600" b="1" u="sng" dirty="0">
                <a:latin typeface="+mj-lt"/>
                <a:ea typeface="+mj-ea"/>
                <a:cs typeface="+mj-cs"/>
              </a:rPr>
              <a:t>facoltà di estinguere il debito senza dover corrispondere le sanzioni incluse in tali carichi, gli interessi di mora ovvero le sanzioni e le somme </a:t>
            </a:r>
            <a:r>
              <a:rPr lang="it-IT" sz="1600" b="1" u="sng" dirty="0" smtClean="0">
                <a:latin typeface="+mj-lt"/>
                <a:ea typeface="+mj-ea"/>
                <a:cs typeface="+mj-cs"/>
              </a:rPr>
              <a:t>aggiuntive.</a:t>
            </a:r>
            <a:endParaRPr lang="it-IT" sz="1600" dirty="0">
              <a:latin typeface="+mj-lt"/>
              <a:ea typeface="+mj-ea"/>
              <a:cs typeface="+mj-cs"/>
            </a:endParaRPr>
          </a:p>
          <a:p>
            <a:pPr marL="0" indent="0">
              <a:buFont typeface="Arial" panose="020B0604020202020204" pitchFamily="34" charset="0"/>
              <a:buNone/>
              <a:defRPr/>
            </a:pPr>
            <a:endParaRPr lang="it-IT" sz="1600" dirty="0" smtClean="0">
              <a:solidFill>
                <a:srgbClr val="183D95"/>
              </a:solidFill>
              <a:latin typeface="+mj-lt"/>
              <a:ea typeface="+mj-ea"/>
              <a:cs typeface="+mj-cs"/>
            </a:endParaRPr>
          </a:p>
          <a:p>
            <a:pPr marL="0" indent="0">
              <a:buFont typeface="Arial" panose="020B0604020202020204" pitchFamily="34" charset="0"/>
              <a:buNone/>
              <a:defRPr/>
            </a:pPr>
            <a:r>
              <a:rPr lang="it-IT" sz="1600" dirty="0" smtClean="0">
                <a:latin typeface="+mj-lt"/>
                <a:ea typeface="+mj-ea"/>
                <a:cs typeface="+mj-cs"/>
              </a:rPr>
              <a:t>L’importo </a:t>
            </a:r>
            <a:r>
              <a:rPr lang="it-IT" sz="1600" dirty="0">
                <a:latin typeface="+mj-lt"/>
                <a:ea typeface="+mj-ea"/>
                <a:cs typeface="+mj-cs"/>
              </a:rPr>
              <a:t>richiesto, a titolo di pagamento integrale, sarebbe pertanto costituito:</a:t>
            </a:r>
          </a:p>
          <a:p>
            <a:pPr marL="0" indent="0">
              <a:buFont typeface="Arial" panose="020B0604020202020204" pitchFamily="34" charset="0"/>
              <a:buNone/>
              <a:defRPr/>
            </a:pPr>
            <a:r>
              <a:rPr lang="it-IT" sz="1600" b="1" dirty="0" smtClean="0">
                <a:latin typeface="+mj-lt"/>
                <a:ea typeface="+mj-ea"/>
                <a:cs typeface="+mj-cs"/>
              </a:rPr>
              <a:t>1</a:t>
            </a:r>
            <a:r>
              <a:rPr lang="it-IT" sz="1600" b="1" dirty="0">
                <a:latin typeface="+mj-lt"/>
                <a:ea typeface="+mj-ea"/>
                <a:cs typeface="+mj-cs"/>
              </a:rPr>
              <a:t>) dalle somme affidate all’agente della riscossione a titolo di capitale;</a:t>
            </a:r>
          </a:p>
          <a:p>
            <a:pPr marL="0" indent="0">
              <a:buFont typeface="Arial" panose="020B0604020202020204" pitchFamily="34" charset="0"/>
              <a:buNone/>
              <a:defRPr/>
            </a:pPr>
            <a:r>
              <a:rPr lang="it-IT" sz="1600" b="1" dirty="0" smtClean="0">
                <a:latin typeface="+mj-lt"/>
                <a:ea typeface="+mj-ea"/>
                <a:cs typeface="+mj-cs"/>
              </a:rPr>
              <a:t>2</a:t>
            </a:r>
            <a:r>
              <a:rPr lang="it-IT" sz="1600" b="1" dirty="0">
                <a:latin typeface="+mj-lt"/>
                <a:ea typeface="+mj-ea"/>
                <a:cs typeface="+mj-cs"/>
              </a:rPr>
              <a:t>) dagli interessi da ritardata iscrizione a ruolo</a:t>
            </a:r>
            <a:r>
              <a:rPr lang="it-IT" sz="1600" b="1" dirty="0" smtClean="0">
                <a:latin typeface="+mj-lt"/>
                <a:ea typeface="+mj-ea"/>
                <a:cs typeface="+mj-cs"/>
              </a:rPr>
              <a:t>;</a:t>
            </a:r>
          </a:p>
          <a:p>
            <a:pPr marL="0" indent="0">
              <a:buFont typeface="Arial" panose="020B0604020202020204" pitchFamily="34" charset="0"/>
              <a:buNone/>
              <a:defRPr/>
            </a:pPr>
            <a:r>
              <a:rPr lang="it-IT" sz="1600" b="1" dirty="0" smtClean="0">
                <a:latin typeface="+mj-lt"/>
                <a:ea typeface="+mj-ea"/>
                <a:cs typeface="+mj-cs"/>
              </a:rPr>
              <a:t>3</a:t>
            </a:r>
            <a:r>
              <a:rPr lang="it-IT" sz="1600" b="1" dirty="0">
                <a:latin typeface="+mj-lt"/>
                <a:ea typeface="+mj-ea"/>
                <a:cs typeface="+mj-cs"/>
              </a:rPr>
              <a:t>) dalle somme maturate a favore dell’agente della riscossione, a titolo di aggio, da calcolare solo sul capitale e sugli interessi da ritardata iscrizione </a:t>
            </a:r>
            <a:r>
              <a:rPr lang="it-IT" sz="1600" b="1" dirty="0" smtClean="0">
                <a:latin typeface="+mj-lt"/>
                <a:ea typeface="+mj-ea"/>
                <a:cs typeface="+mj-cs"/>
              </a:rPr>
              <a:t>a </a:t>
            </a:r>
            <a:r>
              <a:rPr lang="it-IT" sz="1600" b="1" dirty="0">
                <a:latin typeface="+mj-lt"/>
                <a:ea typeface="+mj-ea"/>
                <a:cs typeface="+mj-cs"/>
              </a:rPr>
              <a:t>ruolo;</a:t>
            </a:r>
          </a:p>
          <a:p>
            <a:pPr marL="0" indent="0">
              <a:buFont typeface="Arial" panose="020B0604020202020204" pitchFamily="34" charset="0"/>
              <a:buNone/>
              <a:defRPr/>
            </a:pPr>
            <a:r>
              <a:rPr lang="it-IT" sz="1600" b="1" dirty="0" smtClean="0">
                <a:latin typeface="+mj-lt"/>
                <a:ea typeface="+mj-ea"/>
                <a:cs typeface="+mj-cs"/>
              </a:rPr>
              <a:t>4</a:t>
            </a:r>
            <a:r>
              <a:rPr lang="it-IT" sz="1600" b="1" dirty="0">
                <a:latin typeface="+mj-lt"/>
                <a:ea typeface="+mj-ea"/>
                <a:cs typeface="+mj-cs"/>
              </a:rPr>
              <a:t>) dalle spese per le procedure esecutive;</a:t>
            </a:r>
          </a:p>
          <a:p>
            <a:pPr marL="0" indent="0">
              <a:buFont typeface="Arial" panose="020B0604020202020204" pitchFamily="34" charset="0"/>
              <a:buNone/>
              <a:defRPr/>
            </a:pPr>
            <a:r>
              <a:rPr lang="it-IT" sz="1600" b="1" dirty="0" smtClean="0">
                <a:latin typeface="+mj-lt"/>
                <a:ea typeface="+mj-ea"/>
                <a:cs typeface="+mj-cs"/>
              </a:rPr>
              <a:t>5</a:t>
            </a:r>
            <a:r>
              <a:rPr lang="it-IT" sz="1600" b="1" dirty="0">
                <a:latin typeface="+mj-lt"/>
                <a:ea typeface="+mj-ea"/>
                <a:cs typeface="+mj-cs"/>
              </a:rPr>
              <a:t>) dalle spese di notifica della cartella di pagamento</a:t>
            </a:r>
            <a:r>
              <a:rPr lang="it-IT" sz="1600" b="1" dirty="0" smtClean="0">
                <a:latin typeface="+mj-lt"/>
                <a:ea typeface="+mj-ea"/>
                <a:cs typeface="+mj-cs"/>
              </a:rPr>
              <a:t>.</a:t>
            </a:r>
          </a:p>
          <a:p>
            <a:pPr marL="0" indent="0">
              <a:buFont typeface="Arial" panose="020B0604020202020204" pitchFamily="34" charset="0"/>
              <a:buNone/>
              <a:defRPr/>
            </a:pPr>
            <a:endParaRPr lang="it-IT" sz="1600" b="1" dirty="0">
              <a:solidFill>
                <a:srgbClr val="183D95"/>
              </a:solidFill>
              <a:latin typeface="+mj-lt"/>
              <a:ea typeface="+mj-ea"/>
              <a:cs typeface="+mj-cs"/>
            </a:endParaRPr>
          </a:p>
          <a:p>
            <a:pPr marL="0" indent="0" algn="just">
              <a:buNone/>
              <a:defRPr/>
            </a:pPr>
            <a:r>
              <a:rPr lang="it-IT" sz="1600" dirty="0" smtClean="0"/>
              <a:t>I debitori provvedono </a:t>
            </a:r>
            <a:r>
              <a:rPr lang="it-IT" sz="1600" dirty="0"/>
              <a:t>al pagamento </a:t>
            </a:r>
            <a:r>
              <a:rPr lang="it-IT" sz="1600" dirty="0" smtClean="0"/>
              <a:t>delle somme </a:t>
            </a:r>
            <a:r>
              <a:rPr lang="it-IT" sz="1600" dirty="0"/>
              <a:t>dilazionato in rate sulle quali sono dovuti a decorrere dal 1.8.2017, gli interessi per dilazione di </a:t>
            </a:r>
            <a:r>
              <a:rPr lang="it-IT" sz="1600" dirty="0" smtClean="0"/>
              <a:t>pagamenti. </a:t>
            </a:r>
            <a:r>
              <a:rPr lang="it-IT" sz="1600" dirty="0"/>
              <a:t>I</a:t>
            </a:r>
            <a:r>
              <a:rPr lang="it-IT" sz="1600" dirty="0" smtClean="0"/>
              <a:t>l </a:t>
            </a:r>
            <a:r>
              <a:rPr lang="it-IT" sz="1600" dirty="0"/>
              <a:t>70% delle somme complessivamente dovute deve essere versato nell’anno 2017 ed il restante 30% nell’anno 2018 rateizzabile nel numero massimo di tre rate nel 2017 e di due rate nel 2018</a:t>
            </a:r>
            <a:r>
              <a:rPr lang="it-IT" sz="1600" dirty="0" smtClean="0"/>
              <a:t>.</a:t>
            </a:r>
          </a:p>
          <a:p>
            <a:pPr marL="0" indent="0" algn="just">
              <a:buNone/>
              <a:defRPr/>
            </a:pPr>
            <a:endParaRPr lang="it-IT" sz="1400" dirty="0"/>
          </a:p>
          <a:p>
            <a:pPr marL="0" indent="0">
              <a:buFont typeface="Arial" panose="020B0604020202020204" pitchFamily="34" charset="0"/>
              <a:buNone/>
              <a:defRPr/>
            </a:pPr>
            <a:endParaRPr lang="it-IT" sz="1400" b="1" dirty="0">
              <a:solidFill>
                <a:srgbClr val="183D95"/>
              </a:solidFill>
              <a:latin typeface="+mj-lt"/>
              <a:ea typeface="+mj-ea"/>
              <a:cs typeface="+mj-cs"/>
            </a:endParaRPr>
          </a:p>
          <a:p>
            <a:pPr>
              <a:defRPr/>
            </a:pPr>
            <a:endParaRPr lang="it-IT" sz="1200" dirty="0"/>
          </a:p>
        </p:txBody>
      </p:sp>
      <p:sp>
        <p:nvSpPr>
          <p:cNvPr id="7" name="CasellaDiTesto 6"/>
          <p:cNvSpPr txBox="1"/>
          <p:nvPr/>
        </p:nvSpPr>
        <p:spPr>
          <a:xfrm>
            <a:off x="179388" y="1379210"/>
            <a:ext cx="1512168" cy="646331"/>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it-IT" b="1" dirty="0"/>
              <a:t>RUOLI </a:t>
            </a:r>
          </a:p>
          <a:p>
            <a:pPr algn="ctr">
              <a:defRPr/>
            </a:pPr>
            <a:r>
              <a:rPr lang="it-IT" b="1" dirty="0"/>
              <a:t>2000 - 2016</a:t>
            </a:r>
          </a:p>
        </p:txBody>
      </p:sp>
      <p:sp>
        <p:nvSpPr>
          <p:cNvPr id="8" name="Titolo 1"/>
          <p:cNvSpPr txBox="1">
            <a:spLocks/>
          </p:cNvSpPr>
          <p:nvPr/>
        </p:nvSpPr>
        <p:spPr>
          <a:xfrm>
            <a:off x="179388" y="3573463"/>
            <a:ext cx="8785225" cy="2919412"/>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defRPr/>
            </a:pPr>
            <a:endParaRPr lang="it-IT" sz="1400" dirty="0" smtClean="0">
              <a:solidFill>
                <a:srgbClr val="183D95"/>
              </a:solidFill>
            </a:endParaRPr>
          </a:p>
        </p:txBody>
      </p:sp>
    </p:spTree>
    <p:extLst>
      <p:ext uri="{BB962C8B-B14F-4D97-AF65-F5344CB8AC3E}">
        <p14:creationId xmlns:p14="http://schemas.microsoft.com/office/powerpoint/2010/main" val="1260057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ltLang="it-IT" sz="2500" dirty="0"/>
              <a:t>DEFINIZIONE AGEVOLATA DEI </a:t>
            </a:r>
            <a:r>
              <a:rPr lang="it-IT" altLang="it-IT" sz="2500" dirty="0" smtClean="0"/>
              <a:t>RUOLI</a:t>
            </a:r>
            <a:br>
              <a:rPr lang="it-IT" altLang="it-IT" sz="2500" dirty="0" smtClean="0"/>
            </a:br>
            <a:r>
              <a:rPr lang="it-IT" altLang="it-IT" sz="2500" dirty="0" smtClean="0"/>
              <a:t>D.L N.193/2016 CONVERTITO INLEGGE N.225/2016</a:t>
            </a:r>
            <a:endParaRPr lang="it-IT" sz="25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31</a:t>
            </a:fld>
            <a:endParaRPr lang="it-IT"/>
          </a:p>
        </p:txBody>
      </p:sp>
      <p:sp>
        <p:nvSpPr>
          <p:cNvPr id="5" name="Segnaposto contenuto 2"/>
          <p:cNvSpPr>
            <a:spLocks noGrp="1"/>
          </p:cNvSpPr>
          <p:nvPr>
            <p:ph idx="1"/>
          </p:nvPr>
        </p:nvSpPr>
        <p:spPr>
          <a:xfrm>
            <a:off x="1137156" y="1319236"/>
            <a:ext cx="7705725" cy="5173663"/>
          </a:xfrm>
        </p:spPr>
        <p:txBody>
          <a:bodyPr>
            <a:normAutofit/>
          </a:bodyPr>
          <a:lstStyle/>
          <a:p>
            <a:pPr marL="0" indent="0" algn="just">
              <a:buNone/>
              <a:defRPr/>
            </a:pPr>
            <a:endParaRPr lang="it-IT" sz="1400" u="sng" dirty="0" smtClean="0"/>
          </a:p>
          <a:p>
            <a:pPr marL="0" indent="0" algn="just">
              <a:buNone/>
              <a:defRPr/>
            </a:pPr>
            <a:r>
              <a:rPr lang="it-IT" sz="1400" u="sng" dirty="0" smtClean="0"/>
              <a:t> </a:t>
            </a:r>
            <a:r>
              <a:rPr lang="it-IT" sz="1600" u="sng" dirty="0"/>
              <a:t>Sono esclusi dalla definizione agevolata </a:t>
            </a:r>
            <a:r>
              <a:rPr lang="it-IT" sz="1600" u="sng" dirty="0" smtClean="0"/>
              <a:t>i </a:t>
            </a:r>
            <a:r>
              <a:rPr lang="it-IT" sz="1600" u="sng" dirty="0"/>
              <a:t>carichi concernenti:</a:t>
            </a:r>
          </a:p>
          <a:p>
            <a:pPr marL="0" indent="0" algn="just">
              <a:buNone/>
              <a:defRPr/>
            </a:pPr>
            <a:r>
              <a:rPr lang="it-IT" sz="1600" dirty="0"/>
              <a:t>a) tributi connessi all’IVA riscossa all’importazione;</a:t>
            </a:r>
          </a:p>
          <a:p>
            <a:pPr marL="0" indent="0" algn="just">
              <a:buNone/>
              <a:defRPr/>
            </a:pPr>
            <a:r>
              <a:rPr lang="it-IT" sz="1600" dirty="0"/>
              <a:t>b</a:t>
            </a:r>
            <a:r>
              <a:rPr lang="it-IT" sz="1600" dirty="0" smtClean="0"/>
              <a:t>) </a:t>
            </a:r>
            <a:r>
              <a:rPr lang="it-IT" sz="1600" dirty="0"/>
              <a:t>somme a titolo di recupero di aiuti di stato;</a:t>
            </a:r>
          </a:p>
          <a:p>
            <a:pPr marL="0" indent="0" algn="just">
              <a:buNone/>
              <a:defRPr/>
            </a:pPr>
            <a:r>
              <a:rPr lang="it-IT" sz="1600" dirty="0"/>
              <a:t>c) </a:t>
            </a:r>
            <a:r>
              <a:rPr lang="it-IT" sz="1600" dirty="0" smtClean="0"/>
              <a:t>criteri </a:t>
            </a:r>
            <a:r>
              <a:rPr lang="it-IT" sz="1600" dirty="0"/>
              <a:t>derivanti da procure di condanna da Corte dei Conti;</a:t>
            </a:r>
          </a:p>
          <a:p>
            <a:pPr marL="0" indent="0" algn="just">
              <a:buNone/>
              <a:defRPr/>
            </a:pPr>
            <a:r>
              <a:rPr lang="it-IT" sz="1600" dirty="0"/>
              <a:t>e) </a:t>
            </a:r>
            <a:r>
              <a:rPr lang="it-IT" sz="1600" dirty="0" smtClean="0"/>
              <a:t>multe </a:t>
            </a:r>
            <a:r>
              <a:rPr lang="it-IT" sz="1600" dirty="0"/>
              <a:t>e sanzioni per provvedimenti e sentenze di condanna;</a:t>
            </a:r>
          </a:p>
          <a:p>
            <a:pPr marL="0" indent="0" algn="just">
              <a:buNone/>
              <a:defRPr/>
            </a:pPr>
            <a:r>
              <a:rPr lang="it-IT" sz="1600" dirty="0"/>
              <a:t>e-bis) le altre sanzioni, diverse da quelle irrogate per violazioni tributarie o per violazione degli obblighi relativi ai premi e ai contributi dovuti dagli Enti previdenziali.</a:t>
            </a:r>
            <a:endParaRPr lang="it-IT" sz="1600" dirty="0" smtClean="0"/>
          </a:p>
          <a:p>
            <a:pPr algn="just">
              <a:defRPr/>
            </a:pPr>
            <a:endParaRPr lang="it-IT" sz="1600" dirty="0"/>
          </a:p>
          <a:p>
            <a:pPr algn="just">
              <a:defRPr/>
            </a:pPr>
            <a:endParaRPr lang="it-IT" sz="1600" dirty="0" smtClean="0"/>
          </a:p>
          <a:p>
            <a:pPr marL="0" indent="0" algn="just">
              <a:buNone/>
              <a:defRPr/>
            </a:pPr>
            <a:r>
              <a:rPr lang="it-IT" sz="1600" dirty="0" smtClean="0"/>
              <a:t>In particolare la lettera e- bis)  contemplando l’esclusione dalla definizione agevolata delle altre sanzioni, diverse da quelle irrogate per violazioni tributarie o per violazione degli obblighi relativi ai contributi e ai premi dovuti dagli Enti previdenziali, non ha chiarito quali siano gli obblighi relativi ai premi ed ai contributi dovuti dagli enti previdenziali e se le sanzioni escluse dalla definizione agevolata siano quelle diverse da quelle relative a tali obblighi/premi o propriamente quelle relative a tali obblighi.</a:t>
            </a:r>
          </a:p>
          <a:p>
            <a:pPr algn="just">
              <a:defRPr/>
            </a:pPr>
            <a:endParaRPr lang="it-IT" sz="1400" dirty="0"/>
          </a:p>
          <a:p>
            <a:pPr algn="just">
              <a:defRPr/>
            </a:pPr>
            <a:endParaRPr lang="it-IT" sz="1400" dirty="0"/>
          </a:p>
        </p:txBody>
      </p:sp>
      <p:sp>
        <p:nvSpPr>
          <p:cNvPr id="7" name="CasellaDiTesto 6"/>
          <p:cNvSpPr txBox="1">
            <a:spLocks noChangeArrowheads="1"/>
          </p:cNvSpPr>
          <p:nvPr/>
        </p:nvSpPr>
        <p:spPr bwMode="auto">
          <a:xfrm>
            <a:off x="250825" y="1557338"/>
            <a:ext cx="814388"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it-IT" altLang="it-IT" sz="1200" b="1" i="1" dirty="0">
              <a:solidFill>
                <a:srgbClr val="C00000"/>
              </a:solidFill>
              <a:latin typeface="Calibri Light" panose="020F0302020204030204" pitchFamily="34" charset="0"/>
            </a:endParaRPr>
          </a:p>
        </p:txBody>
      </p:sp>
      <p:sp>
        <p:nvSpPr>
          <p:cNvPr id="10" name="CasellaDiTesto 9"/>
          <p:cNvSpPr txBox="1">
            <a:spLocks noChangeArrowheads="1"/>
          </p:cNvSpPr>
          <p:nvPr/>
        </p:nvSpPr>
        <p:spPr bwMode="auto">
          <a:xfrm>
            <a:off x="3419872" y="5301208"/>
            <a:ext cx="6335713"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it-IT" altLang="it-IT" sz="1200" dirty="0"/>
          </a:p>
        </p:txBody>
      </p:sp>
    </p:spTree>
    <p:extLst>
      <p:ext uri="{BB962C8B-B14F-4D97-AF65-F5344CB8AC3E}">
        <p14:creationId xmlns:p14="http://schemas.microsoft.com/office/powerpoint/2010/main" val="2844727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altLang="it-IT" sz="2500" dirty="0" smtClean="0"/>
              <a:t/>
            </a:r>
            <a:br>
              <a:rPr lang="it-IT" altLang="it-IT" sz="2500" dirty="0" smtClean="0"/>
            </a:br>
            <a:r>
              <a:rPr lang="it-IT" altLang="it-IT" sz="2500" dirty="0" smtClean="0"/>
              <a:t>DEFINIZIONE AGEVOLATA </a:t>
            </a:r>
            <a:r>
              <a:rPr lang="it-IT" altLang="it-IT" sz="2500" dirty="0"/>
              <a:t>DEI RUOLI</a:t>
            </a:r>
            <a:br>
              <a:rPr lang="it-IT" altLang="it-IT" sz="2500" dirty="0"/>
            </a:br>
            <a:r>
              <a:rPr lang="it-IT" altLang="it-IT" sz="2500" dirty="0"/>
              <a:t>D.L N.193/2016 CONVERTITO </a:t>
            </a:r>
            <a:r>
              <a:rPr lang="it-IT" altLang="it-IT" sz="2500" dirty="0" smtClean="0"/>
              <a:t>IN LEGGE </a:t>
            </a:r>
            <a:r>
              <a:rPr lang="it-IT" altLang="it-IT" sz="2500" dirty="0"/>
              <a:t>N.225/2016</a:t>
            </a:r>
            <a:r>
              <a:rPr lang="it-IT" altLang="it-IT" sz="2500" dirty="0" smtClean="0"/>
              <a:t/>
            </a:r>
            <a:br>
              <a:rPr lang="it-IT" altLang="it-IT" sz="2500" dirty="0" smtClean="0"/>
            </a:br>
            <a:endParaRPr lang="it-IT" sz="25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32</a:t>
            </a:fld>
            <a:endParaRPr lang="it-IT"/>
          </a:p>
        </p:txBody>
      </p:sp>
      <p:sp>
        <p:nvSpPr>
          <p:cNvPr id="6" name="Segnaposto contenuto 2"/>
          <p:cNvSpPr>
            <a:spLocks noGrp="1"/>
          </p:cNvSpPr>
          <p:nvPr>
            <p:ph idx="1"/>
          </p:nvPr>
        </p:nvSpPr>
        <p:spPr>
          <a:xfrm>
            <a:off x="323528" y="1052736"/>
            <a:ext cx="7920880" cy="4968552"/>
          </a:xfrm>
        </p:spPr>
        <p:txBody>
          <a:bodyPr>
            <a:noAutofit/>
          </a:bodyPr>
          <a:lstStyle/>
          <a:p>
            <a:pPr marL="0" indent="0" algn="just">
              <a:lnSpc>
                <a:spcPct val="107000"/>
              </a:lnSpc>
              <a:spcAft>
                <a:spcPts val="800"/>
              </a:spcAft>
              <a:buNone/>
              <a:defRPr/>
            </a:pPr>
            <a:r>
              <a:rPr lang="it-IT" sz="1600" dirty="0" smtClean="0">
                <a:latin typeface="+mj-lt"/>
                <a:ea typeface="+mj-ea"/>
                <a:cs typeface="+mj-cs"/>
              </a:rPr>
              <a:t>A seguito degli approfondimenti: </a:t>
            </a:r>
          </a:p>
          <a:p>
            <a:pPr algn="just">
              <a:lnSpc>
                <a:spcPct val="107000"/>
              </a:lnSpc>
              <a:spcAft>
                <a:spcPts val="800"/>
              </a:spcAft>
              <a:defRPr/>
            </a:pPr>
            <a:r>
              <a:rPr lang="it-IT" sz="1600" dirty="0" smtClean="0"/>
              <a:t>la </a:t>
            </a:r>
            <a:r>
              <a:rPr lang="it-IT" sz="1600" dirty="0"/>
              <a:t>norma è costruita avendo a riferimento esclusivamente i carichi affidati agli Agenti della Riscossione da parte dell’erario - obbligato ad </a:t>
            </a:r>
            <a:r>
              <a:rPr lang="it-IT" sz="1600" dirty="0" smtClean="0"/>
              <a:t>affidarsi solo ad </a:t>
            </a:r>
            <a:r>
              <a:rPr lang="it-IT" sz="1600" dirty="0" err="1"/>
              <a:t>Equitalia</a:t>
            </a:r>
            <a:r>
              <a:rPr lang="it-IT" sz="1600" dirty="0"/>
              <a:t> - per riscuotere i propri crediti, quindi avendo a riferimento un sistema in cui il recupero delle somme avviene con un’unica modalità e attraverso procedure uniformi gestite appunto da </a:t>
            </a:r>
            <a:r>
              <a:rPr lang="it-IT" sz="1600" dirty="0" err="1" smtClean="0"/>
              <a:t>Equitalia</a:t>
            </a:r>
            <a:r>
              <a:rPr lang="it-IT" sz="1600" dirty="0" smtClean="0"/>
              <a:t>. </a:t>
            </a:r>
            <a:r>
              <a:rPr lang="it-IT" sz="1600" dirty="0"/>
              <a:t>Alla Cassa è </a:t>
            </a:r>
            <a:r>
              <a:rPr lang="it-IT" sz="1600" dirty="0" smtClean="0"/>
              <a:t>invece consentita </a:t>
            </a:r>
            <a:r>
              <a:rPr lang="it-IT" sz="1600" dirty="0"/>
              <a:t>la scelta delle modalità di riscossione dei propri crediti contributivi in virtù dell’autonomia gestionale e patrimoniale, peraltro ribadita di recente dalla Corte Costituzionale con la sentenza n. </a:t>
            </a:r>
            <a:r>
              <a:rPr lang="it-IT" sz="1600" dirty="0" smtClean="0"/>
              <a:t>7/2017. </a:t>
            </a:r>
            <a:endParaRPr lang="it-IT" sz="1600" dirty="0"/>
          </a:p>
          <a:p>
            <a:pPr algn="just">
              <a:lnSpc>
                <a:spcPct val="107000"/>
              </a:lnSpc>
              <a:spcAft>
                <a:spcPts val="800"/>
              </a:spcAft>
              <a:defRPr/>
            </a:pPr>
            <a:r>
              <a:rPr lang="it-IT" sz="1600" dirty="0" smtClean="0">
                <a:latin typeface="+mj-lt"/>
                <a:ea typeface="+mj-ea"/>
                <a:cs typeface="+mj-cs"/>
              </a:rPr>
              <a:t>l’applicazione della norma avrebbe un consistente impatto economico sulla Cassa, tale da incidere gravemente sulla sostenibilità previdenziale dell’Ente per il cui equilibrio sarebbe indispensabile un pesante aggravio della contribuzione, senza contare che tale disciplina </a:t>
            </a:r>
            <a:r>
              <a:rPr lang="it-IT" sz="1600" dirty="0" smtClean="0"/>
              <a:t> imporrebbe la </a:t>
            </a:r>
            <a:r>
              <a:rPr lang="it-IT" sz="1600" dirty="0"/>
              <a:t>necessità di rinunciare alle sanzioni previste dai propri regolamenti, esclusivamente nei confronti dei geometri per i quali è stata effettuata l’iscrizione a ruolo delle somme contributive, creando una situazione di grave disparità rispetto alla riscossione effettuata con altre modalità.</a:t>
            </a:r>
          </a:p>
          <a:p>
            <a:pPr algn="just">
              <a:lnSpc>
                <a:spcPct val="107000"/>
              </a:lnSpc>
              <a:spcAft>
                <a:spcPts val="800"/>
              </a:spcAft>
              <a:defRPr/>
            </a:pPr>
            <a:endParaRPr lang="it-IT" sz="1600" b="1" dirty="0" smtClean="0">
              <a:solidFill>
                <a:srgbClr val="183D95"/>
              </a:solidFill>
              <a:latin typeface="+mj-lt"/>
              <a:ea typeface="+mj-ea"/>
              <a:cs typeface="+mj-cs"/>
            </a:endParaRPr>
          </a:p>
          <a:p>
            <a:pPr algn="just">
              <a:lnSpc>
                <a:spcPct val="107000"/>
              </a:lnSpc>
              <a:spcAft>
                <a:spcPts val="800"/>
              </a:spcAft>
              <a:defRPr/>
            </a:pPr>
            <a:endParaRPr lang="it-IT" sz="1800" dirty="0">
              <a:latin typeface="+mj-lt"/>
              <a:ea typeface="+mj-ea"/>
              <a:cs typeface="+mj-cs"/>
            </a:endParaRPr>
          </a:p>
        </p:txBody>
      </p:sp>
    </p:spTree>
    <p:extLst>
      <p:ext uri="{BB962C8B-B14F-4D97-AF65-F5344CB8AC3E}">
        <p14:creationId xmlns:p14="http://schemas.microsoft.com/office/powerpoint/2010/main" val="23184252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altLang="it-IT" sz="2500" dirty="0" smtClean="0"/>
              <a:t/>
            </a:r>
            <a:br>
              <a:rPr lang="it-IT" altLang="it-IT" sz="2500" dirty="0" smtClean="0"/>
            </a:br>
            <a:r>
              <a:rPr lang="it-IT" altLang="it-IT" sz="2500" dirty="0" smtClean="0"/>
              <a:t>DEFINIZIONE AGEVOLATA </a:t>
            </a:r>
            <a:r>
              <a:rPr lang="it-IT" altLang="it-IT" sz="2500" dirty="0"/>
              <a:t>DEI RUOLI</a:t>
            </a:r>
            <a:br>
              <a:rPr lang="it-IT" altLang="it-IT" sz="2500" dirty="0"/>
            </a:br>
            <a:r>
              <a:rPr lang="it-IT" altLang="it-IT" sz="2500" dirty="0"/>
              <a:t>D.L N.193/2016 CONVERTITO </a:t>
            </a:r>
            <a:r>
              <a:rPr lang="it-IT" altLang="it-IT" sz="2500" dirty="0" smtClean="0"/>
              <a:t>IN LEGGE </a:t>
            </a:r>
            <a:r>
              <a:rPr lang="it-IT" altLang="it-IT" sz="2500" dirty="0"/>
              <a:t>N.225/2016</a:t>
            </a:r>
            <a:r>
              <a:rPr lang="it-IT" altLang="it-IT" sz="2500" dirty="0" smtClean="0"/>
              <a:t/>
            </a:r>
            <a:br>
              <a:rPr lang="it-IT" altLang="it-IT" sz="2500" dirty="0" smtClean="0"/>
            </a:br>
            <a:endParaRPr lang="it-IT" sz="25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33</a:t>
            </a:fld>
            <a:endParaRPr lang="it-IT"/>
          </a:p>
        </p:txBody>
      </p:sp>
      <p:sp>
        <p:nvSpPr>
          <p:cNvPr id="6" name="Segnaposto contenuto 2"/>
          <p:cNvSpPr>
            <a:spLocks noGrp="1"/>
          </p:cNvSpPr>
          <p:nvPr>
            <p:ph idx="1"/>
          </p:nvPr>
        </p:nvSpPr>
        <p:spPr>
          <a:xfrm>
            <a:off x="611560" y="1268760"/>
            <a:ext cx="6912768" cy="4956627"/>
          </a:xfrm>
        </p:spPr>
        <p:txBody>
          <a:bodyPr>
            <a:noAutofit/>
          </a:bodyPr>
          <a:lstStyle/>
          <a:p>
            <a:pPr marL="0" indent="0" algn="just">
              <a:lnSpc>
                <a:spcPct val="107000"/>
              </a:lnSpc>
              <a:spcAft>
                <a:spcPts val="800"/>
              </a:spcAft>
              <a:buFont typeface="Arial" panose="020B0604020202020204" pitchFamily="34" charset="0"/>
              <a:buNone/>
              <a:defRPr/>
            </a:pPr>
            <a:endParaRPr lang="it-IT" sz="1800" dirty="0" smtClean="0">
              <a:latin typeface="+mj-lt"/>
              <a:ea typeface="+mj-ea"/>
              <a:cs typeface="+mj-cs"/>
            </a:endParaRPr>
          </a:p>
          <a:p>
            <a:pPr marL="0" indent="0" algn="just">
              <a:lnSpc>
                <a:spcPct val="107000"/>
              </a:lnSpc>
              <a:spcAft>
                <a:spcPts val="800"/>
              </a:spcAft>
              <a:buFont typeface="Arial" panose="020B0604020202020204" pitchFamily="34" charset="0"/>
              <a:buNone/>
              <a:defRPr/>
            </a:pPr>
            <a:endParaRPr lang="it-IT" sz="1800">
              <a:latin typeface="+mj-lt"/>
              <a:ea typeface="+mj-ea"/>
              <a:cs typeface="+mj-cs"/>
            </a:endParaRPr>
          </a:p>
          <a:p>
            <a:pPr marL="0" indent="0" algn="just">
              <a:lnSpc>
                <a:spcPct val="107000"/>
              </a:lnSpc>
              <a:spcAft>
                <a:spcPts val="800"/>
              </a:spcAft>
              <a:buFont typeface="Arial" panose="020B0604020202020204" pitchFamily="34" charset="0"/>
              <a:buNone/>
              <a:defRPr/>
            </a:pPr>
            <a:endParaRPr lang="it-IT" sz="1800" dirty="0" smtClean="0">
              <a:latin typeface="+mj-lt"/>
              <a:ea typeface="+mj-ea"/>
              <a:cs typeface="+mj-cs"/>
            </a:endParaRPr>
          </a:p>
          <a:p>
            <a:pPr marL="0" indent="0" algn="just">
              <a:lnSpc>
                <a:spcPct val="107000"/>
              </a:lnSpc>
              <a:spcAft>
                <a:spcPts val="800"/>
              </a:spcAft>
              <a:buNone/>
              <a:defRPr/>
            </a:pPr>
            <a:r>
              <a:rPr lang="it-IT" sz="2000" dirty="0" smtClean="0"/>
              <a:t> La </a:t>
            </a:r>
            <a:r>
              <a:rPr lang="it-IT" sz="2000" dirty="0" err="1" smtClean="0"/>
              <a:t>Cipag</a:t>
            </a:r>
            <a:r>
              <a:rPr lang="it-IT" sz="2000" dirty="0" smtClean="0"/>
              <a:t>  ha quindi ritenuto che detta disciplina non si applichi alle somme </a:t>
            </a:r>
            <a:r>
              <a:rPr lang="it-IT" sz="2000" dirty="0"/>
              <a:t>iscritte a ruolo </a:t>
            </a:r>
            <a:r>
              <a:rPr lang="it-IT" sz="2000" dirty="0" smtClean="0"/>
              <a:t>dalle Casse previdenziali ed ha quindi inviato</a:t>
            </a:r>
            <a:r>
              <a:rPr lang="it-IT" sz="2000" dirty="0" smtClean="0">
                <a:latin typeface="+mj-lt"/>
                <a:ea typeface="+mj-ea"/>
                <a:cs typeface="+mj-cs"/>
              </a:rPr>
              <a:t> rispettivamente  a febbraio e a marzo ad </a:t>
            </a:r>
            <a:r>
              <a:rPr lang="it-IT" sz="2000" dirty="0" err="1" smtClean="0">
                <a:latin typeface="+mj-lt"/>
                <a:ea typeface="+mj-ea"/>
                <a:cs typeface="+mj-cs"/>
              </a:rPr>
              <a:t>Equitalia</a:t>
            </a:r>
            <a:r>
              <a:rPr lang="it-IT" sz="2000" dirty="0" smtClean="0">
                <a:latin typeface="+mj-lt"/>
                <a:ea typeface="+mj-ea"/>
                <a:cs typeface="+mj-cs"/>
              </a:rPr>
              <a:t> e a Riscossione Sicilia un’apposita nota di diffida  dall’accettare e comunque accogliere domande finalizzate alla definizione agevolata dei crediti contributivi agli iscritti tramite ruolo. </a:t>
            </a:r>
            <a:endParaRPr lang="it-IT" sz="2000" dirty="0">
              <a:latin typeface="+mj-lt"/>
              <a:ea typeface="+mj-ea"/>
              <a:cs typeface="+mj-cs"/>
            </a:endParaRPr>
          </a:p>
        </p:txBody>
      </p:sp>
    </p:spTree>
    <p:extLst>
      <p:ext uri="{BB962C8B-B14F-4D97-AF65-F5344CB8AC3E}">
        <p14:creationId xmlns:p14="http://schemas.microsoft.com/office/powerpoint/2010/main" val="3798339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ANDAMENTO ISCRITTI CIPAG</a:t>
            </a:r>
            <a:endParaRPr lang="it-IT" dirty="0"/>
          </a:p>
        </p:txBody>
      </p:sp>
      <p:sp>
        <p:nvSpPr>
          <p:cNvPr id="3" name="Segnaposto contenuto 2"/>
          <p:cNvSpPr>
            <a:spLocks noGrp="1"/>
          </p:cNvSpPr>
          <p:nvPr>
            <p:ph idx="1"/>
          </p:nvPr>
        </p:nvSpPr>
        <p:spPr>
          <a:xfrm>
            <a:off x="107504" y="1052736"/>
            <a:ext cx="8784976" cy="5256584"/>
          </a:xfrm>
        </p:spPr>
        <p:txBody>
          <a:bodyPr/>
          <a:lstStyle/>
          <a:p>
            <a:r>
              <a:rPr lang="it-IT" dirty="0" smtClean="0"/>
              <a:t>Nel biennio 2015/2016 si è registrato un trend negativo sul numero degli iscritti alla Cipag</a:t>
            </a:r>
          </a:p>
          <a:p>
            <a:pPr lvl="1"/>
            <a:r>
              <a:rPr lang="it-IT" dirty="0" smtClean="0"/>
              <a:t>In particolare per quanto riguarda i neo-iscritti</a:t>
            </a:r>
            <a:endParaRPr lang="it-IT"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34</a:t>
            </a:fld>
            <a:endParaRPr lang="it-IT"/>
          </a:p>
        </p:txBody>
      </p:sp>
      <p:pic>
        <p:nvPicPr>
          <p:cNvPr id="5" name="Segnaposto contenuto 1"/>
          <p:cNvPicPr>
            <a:picLocks noChangeAspect="1"/>
          </p:cNvPicPr>
          <p:nvPr/>
        </p:nvPicPr>
        <p:blipFill rotWithShape="1">
          <a:blip r:embed="rId2">
            <a:extLst>
              <a:ext uri="{28A0092B-C50C-407E-A947-70E740481C1C}">
                <a14:useLocalDpi xmlns:a14="http://schemas.microsoft.com/office/drawing/2010/main" val="0"/>
              </a:ext>
            </a:extLst>
          </a:blip>
          <a:srcRect t="15569" b="8062"/>
          <a:stretch/>
        </p:blipFill>
        <p:spPr>
          <a:xfrm>
            <a:off x="251520" y="2944726"/>
            <a:ext cx="8058150" cy="3456384"/>
          </a:xfrm>
          <a:prstGeom prst="rect">
            <a:avLst/>
          </a:prstGeom>
        </p:spPr>
      </p:pic>
      <p:sp>
        <p:nvSpPr>
          <p:cNvPr id="6" name="CasellaDiTesto 5"/>
          <p:cNvSpPr txBox="1"/>
          <p:nvPr/>
        </p:nvSpPr>
        <p:spPr>
          <a:xfrm>
            <a:off x="251520" y="2636912"/>
            <a:ext cx="4752528" cy="369332"/>
          </a:xfrm>
          <a:prstGeom prst="rect">
            <a:avLst/>
          </a:prstGeom>
          <a:noFill/>
        </p:spPr>
        <p:txBody>
          <a:bodyPr wrap="square" rtlCol="0">
            <a:spAutoFit/>
          </a:bodyPr>
          <a:lstStyle/>
          <a:p>
            <a:r>
              <a:rPr lang="it-IT" dirty="0" smtClean="0">
                <a:solidFill>
                  <a:srgbClr val="FF0000"/>
                </a:solidFill>
              </a:rPr>
              <a:t>Numero degli iscritti – dati del Bilancio CIPAG</a:t>
            </a:r>
            <a:endParaRPr lang="it-IT" dirty="0">
              <a:solidFill>
                <a:srgbClr val="FF0000"/>
              </a:solidFill>
            </a:endParaRPr>
          </a:p>
        </p:txBody>
      </p:sp>
      <p:sp>
        <p:nvSpPr>
          <p:cNvPr id="7" name="Rettangolo arrotondato 6"/>
          <p:cNvSpPr/>
          <p:nvPr/>
        </p:nvSpPr>
        <p:spPr>
          <a:xfrm>
            <a:off x="107504" y="4149080"/>
            <a:ext cx="8352928" cy="648072"/>
          </a:xfrm>
          <a:prstGeom prst="round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3707993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RAPPORTO ISCRITTI PENSIONATI</a:t>
            </a:r>
            <a:endParaRPr lang="it-IT" dirty="0"/>
          </a:p>
        </p:txBody>
      </p:sp>
      <p:sp>
        <p:nvSpPr>
          <p:cNvPr id="3" name="Segnaposto contenuto 2"/>
          <p:cNvSpPr>
            <a:spLocks noGrp="1"/>
          </p:cNvSpPr>
          <p:nvPr>
            <p:ph idx="1"/>
          </p:nvPr>
        </p:nvSpPr>
        <p:spPr>
          <a:xfrm>
            <a:off x="107504" y="1052736"/>
            <a:ext cx="8856984" cy="5256584"/>
          </a:xfrm>
        </p:spPr>
        <p:txBody>
          <a:bodyPr/>
          <a:lstStyle/>
          <a:p>
            <a:r>
              <a:rPr lang="it-IT" dirty="0" smtClean="0"/>
              <a:t>La diminuzione del numero degli iscritti e l’aumento del numero dei pensionati ha portato ad una diminuzione del rapporto iscritti/pensionati</a:t>
            </a:r>
          </a:p>
          <a:p>
            <a:pPr lvl="1"/>
            <a:r>
              <a:rPr lang="it-IT" dirty="0" smtClean="0"/>
              <a:t>Da evidenziare anche un rallentamento della crescita del numero di pensioni erogate</a:t>
            </a:r>
            <a:endParaRPr lang="it-IT"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35</a:t>
            </a:fld>
            <a:endParaRPr lang="it-IT"/>
          </a:p>
        </p:txBody>
      </p:sp>
      <p:pic>
        <p:nvPicPr>
          <p:cNvPr id="5" name="Segnaposto contenuto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727684" y="4096854"/>
            <a:ext cx="5616624" cy="2304256"/>
          </a:xfrm>
          <a:prstGeom prst="rect">
            <a:avLst/>
          </a:prstGeom>
        </p:spPr>
      </p:pic>
    </p:spTree>
    <p:extLst>
      <p:ext uri="{BB962C8B-B14F-4D97-AF65-F5344CB8AC3E}">
        <p14:creationId xmlns:p14="http://schemas.microsoft.com/office/powerpoint/2010/main" val="38463527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REDDITI DI CATEGORIA</a:t>
            </a:r>
            <a:endParaRPr lang="it-IT" dirty="0"/>
          </a:p>
        </p:txBody>
      </p:sp>
      <p:sp>
        <p:nvSpPr>
          <p:cNvPr id="3" name="Segnaposto contenuto 2"/>
          <p:cNvSpPr>
            <a:spLocks noGrp="1"/>
          </p:cNvSpPr>
          <p:nvPr>
            <p:ph idx="1"/>
          </p:nvPr>
        </p:nvSpPr>
        <p:spPr>
          <a:xfrm>
            <a:off x="179512" y="1052736"/>
            <a:ext cx="8712968" cy="2088232"/>
          </a:xfrm>
        </p:spPr>
        <p:txBody>
          <a:bodyPr>
            <a:normAutofit fontScale="85000" lnSpcReduction="20000"/>
          </a:bodyPr>
          <a:lstStyle/>
          <a:p>
            <a:r>
              <a:rPr lang="it-IT" dirty="0" smtClean="0"/>
              <a:t>Nel quinquennio 2011-2015 si è registrata una flessione costante dei redditi di categoria</a:t>
            </a:r>
          </a:p>
          <a:p>
            <a:pPr lvl="1"/>
            <a:r>
              <a:rPr lang="it-IT" dirty="0" smtClean="0"/>
              <a:t>L’aumento dell’aliquota contributiva e dei minimi ha consentito comunque di mantenere la sostenibilità del sistema</a:t>
            </a:r>
          </a:p>
          <a:p>
            <a:pPr lvl="1"/>
            <a:r>
              <a:rPr lang="it-IT" dirty="0" smtClean="0"/>
              <a:t>Nota: i dati del 2016 sono ancora in fase di elaborazione per il bilancio 2016</a:t>
            </a:r>
            <a:endParaRPr lang="it-IT"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36</a:t>
            </a:fld>
            <a:endParaRPr lang="it-IT"/>
          </a:p>
        </p:txBody>
      </p:sp>
      <p:graphicFrame>
        <p:nvGraphicFramePr>
          <p:cNvPr id="5" name="Grafico 4"/>
          <p:cNvGraphicFramePr>
            <a:graphicFrameLocks/>
          </p:cNvGraphicFramePr>
          <p:nvPr>
            <p:extLst>
              <p:ext uri="{D42A27DB-BD31-4B8C-83A1-F6EECF244321}">
                <p14:modId xmlns:p14="http://schemas.microsoft.com/office/powerpoint/2010/main" val="3479392676"/>
              </p:ext>
            </p:extLst>
          </p:nvPr>
        </p:nvGraphicFramePr>
        <p:xfrm>
          <a:off x="1727684" y="3140968"/>
          <a:ext cx="5544616" cy="30963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0137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500" dirty="0" smtClean="0"/>
              <a:t>MODIFICHE REGOLAMENTARI CIPAG</a:t>
            </a:r>
            <a:r>
              <a:rPr lang="it-IT" dirty="0" smtClean="0"/>
              <a:t> </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94467861"/>
              </p:ext>
            </p:extLst>
          </p:nvPr>
        </p:nvGraphicFramePr>
        <p:xfrm>
          <a:off x="287524" y="1052736"/>
          <a:ext cx="8568952" cy="432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p:cNvSpPr>
            <a:spLocks noGrp="1"/>
          </p:cNvSpPr>
          <p:nvPr>
            <p:ph type="sldNum" sz="quarter" idx="12"/>
          </p:nvPr>
        </p:nvSpPr>
        <p:spPr/>
        <p:txBody>
          <a:bodyPr/>
          <a:lstStyle/>
          <a:p>
            <a:fld id="{D60EB15A-0681-4A7C-B0BD-203919FF9882}" type="slidenum">
              <a:rPr lang="it-IT" smtClean="0"/>
              <a:pPr/>
              <a:t>4</a:t>
            </a:fld>
            <a:endParaRPr lang="it-IT"/>
          </a:p>
        </p:txBody>
      </p:sp>
      <p:sp>
        <p:nvSpPr>
          <p:cNvPr id="3" name="Rettangolo 2"/>
          <p:cNvSpPr/>
          <p:nvPr/>
        </p:nvSpPr>
        <p:spPr>
          <a:xfrm>
            <a:off x="539552" y="3410199"/>
            <a:ext cx="7848871" cy="2225225"/>
          </a:xfrm>
          <a:prstGeom prst="rect">
            <a:avLst/>
          </a:prstGeom>
        </p:spPr>
        <p:txBody>
          <a:bodyPr wrap="square">
            <a:spAutoFit/>
          </a:bodyPr>
          <a:lstStyle/>
          <a:p>
            <a:pPr lvl="0" algn="just" defTabSz="1066800">
              <a:lnSpc>
                <a:spcPct val="90000"/>
              </a:lnSpc>
              <a:spcBef>
                <a:spcPct val="0"/>
              </a:spcBef>
              <a:spcAft>
                <a:spcPct val="35000"/>
              </a:spcAft>
            </a:pPr>
            <a:r>
              <a:rPr lang="it-IT" dirty="0" smtClean="0"/>
              <a:t>In </a:t>
            </a:r>
            <a:r>
              <a:rPr lang="it-IT" dirty="0"/>
              <a:t>particolare gli interventi  che hanno modificato la regola retributiva – oggi applicata alla sola </a:t>
            </a:r>
            <a:r>
              <a:rPr lang="it-IT" u="sng" dirty="0"/>
              <a:t>liquidazione della pensione di vecchiaia ed alle  prestazioni di invalidità ed inabilità</a:t>
            </a:r>
            <a:r>
              <a:rPr lang="it-IT" dirty="0"/>
              <a:t>  - hanno riguardato </a:t>
            </a:r>
            <a:r>
              <a:rPr lang="it-IT" dirty="0" smtClean="0"/>
              <a:t>:</a:t>
            </a:r>
          </a:p>
          <a:p>
            <a:pPr lvl="0" algn="just" defTabSz="1066800">
              <a:lnSpc>
                <a:spcPct val="90000"/>
              </a:lnSpc>
              <a:spcBef>
                <a:spcPct val="0"/>
              </a:spcBef>
              <a:spcAft>
                <a:spcPct val="35000"/>
              </a:spcAft>
            </a:pPr>
            <a:r>
              <a:rPr lang="it-IT" dirty="0" smtClean="0"/>
              <a:t>-  la </a:t>
            </a:r>
            <a:r>
              <a:rPr lang="it-IT" dirty="0"/>
              <a:t>rimodulazione degli scaglioni  di reddito e delle relative quote di rendimento;</a:t>
            </a:r>
          </a:p>
          <a:p>
            <a:pPr lvl="0" defTabSz="1066800">
              <a:lnSpc>
                <a:spcPct val="90000"/>
              </a:lnSpc>
              <a:spcBef>
                <a:spcPct val="0"/>
              </a:spcBef>
              <a:spcAft>
                <a:spcPct val="35000"/>
              </a:spcAft>
            </a:pPr>
            <a:r>
              <a:rPr lang="it-IT" dirty="0"/>
              <a:t>-  estensione dell’arco di riferimento per il calcolo;</a:t>
            </a:r>
          </a:p>
          <a:p>
            <a:pPr lvl="0" defTabSz="1066800">
              <a:lnSpc>
                <a:spcPct val="90000"/>
              </a:lnSpc>
              <a:spcBef>
                <a:spcPct val="0"/>
              </a:spcBef>
              <a:spcAft>
                <a:spcPct val="35000"/>
              </a:spcAft>
            </a:pPr>
            <a:r>
              <a:rPr lang="it-IT" dirty="0"/>
              <a:t>-  ampliamento dell’arco assicurativo utile ai fini della maturazione del diritto;</a:t>
            </a:r>
          </a:p>
          <a:p>
            <a:pPr lvl="0" defTabSz="1066800">
              <a:lnSpc>
                <a:spcPct val="90000"/>
              </a:lnSpc>
              <a:spcBef>
                <a:spcPct val="0"/>
              </a:spcBef>
              <a:spcAft>
                <a:spcPct val="35000"/>
              </a:spcAft>
            </a:pPr>
            <a:r>
              <a:rPr lang="it-IT" dirty="0"/>
              <a:t>-  innalzamento dell’età pensionabile. </a:t>
            </a:r>
          </a:p>
        </p:txBody>
      </p:sp>
      <p:sp>
        <p:nvSpPr>
          <p:cNvPr id="5" name="Rettangolo 4"/>
          <p:cNvSpPr/>
          <p:nvPr/>
        </p:nvSpPr>
        <p:spPr>
          <a:xfrm>
            <a:off x="1191455" y="1365876"/>
            <a:ext cx="6300700" cy="646331"/>
          </a:xfrm>
          <a:prstGeom prst="rect">
            <a:avLst/>
          </a:prstGeom>
        </p:spPr>
        <p:txBody>
          <a:bodyPr wrap="square">
            <a:spAutoFit/>
          </a:bodyPr>
          <a:lstStyle/>
          <a:p>
            <a:pPr lvl="0" algn="just" defTabSz="1066800">
              <a:lnSpc>
                <a:spcPct val="90000"/>
              </a:lnSpc>
              <a:spcBef>
                <a:spcPct val="0"/>
              </a:spcBef>
              <a:spcAft>
                <a:spcPct val="35000"/>
              </a:spcAft>
            </a:pPr>
            <a:r>
              <a:rPr lang="it-IT" sz="2000" dirty="0"/>
              <a:t>La CIPAG  ben prima della riforma Fornero aveva intrapreso un percorso di riforma del proprio sistema previdenziale. </a:t>
            </a:r>
          </a:p>
        </p:txBody>
      </p:sp>
      <p:pic>
        <p:nvPicPr>
          <p:cNvPr id="12" name="Immagine 6"/>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167739" y="2325347"/>
            <a:ext cx="438947" cy="7626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6046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500" dirty="0" smtClean="0"/>
              <a:t>MODIFICHE REGOLAMENTARI CIPAG</a:t>
            </a:r>
            <a:r>
              <a:rPr lang="it-IT" dirty="0" smtClean="0"/>
              <a:t> </a:t>
            </a:r>
            <a:endParaRPr lang="it-IT"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5</a:t>
            </a:fld>
            <a:endParaRPr lang="it-IT"/>
          </a:p>
        </p:txBody>
      </p:sp>
      <p:sp>
        <p:nvSpPr>
          <p:cNvPr id="5" name="Rettangolo 4"/>
          <p:cNvSpPr/>
          <p:nvPr/>
        </p:nvSpPr>
        <p:spPr>
          <a:xfrm>
            <a:off x="2768349" y="1233231"/>
            <a:ext cx="2819683" cy="424732"/>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lgn="just" defTabSz="1066800">
              <a:lnSpc>
                <a:spcPct val="90000"/>
              </a:lnSpc>
              <a:spcBef>
                <a:spcPct val="0"/>
              </a:spcBef>
              <a:spcAft>
                <a:spcPct val="35000"/>
              </a:spcAft>
            </a:pPr>
            <a:r>
              <a:rPr lang="it-IT" sz="2400" dirty="0"/>
              <a:t>Pensione di anzianità</a:t>
            </a:r>
          </a:p>
        </p:txBody>
      </p:sp>
      <p:sp>
        <p:nvSpPr>
          <p:cNvPr id="7" name="Rettangolo 6"/>
          <p:cNvSpPr/>
          <p:nvPr/>
        </p:nvSpPr>
        <p:spPr>
          <a:xfrm>
            <a:off x="329213" y="1975636"/>
            <a:ext cx="5400600" cy="1537344"/>
          </a:xfrm>
          <a:prstGeom prst="rect">
            <a:avLst/>
          </a:prstGeom>
        </p:spPr>
        <p:txBody>
          <a:bodyPr wrap="square">
            <a:spAutoFit/>
          </a:bodyPr>
          <a:lstStyle/>
          <a:p>
            <a:pPr lvl="0" algn="just" defTabSz="1066800">
              <a:lnSpc>
                <a:spcPct val="90000"/>
              </a:lnSpc>
              <a:spcBef>
                <a:spcPct val="0"/>
              </a:spcBef>
              <a:spcAft>
                <a:spcPct val="35000"/>
              </a:spcAft>
            </a:pPr>
            <a:r>
              <a:rPr lang="it-IT" dirty="0"/>
              <a:t>Introduzione del calcolo contributivo nel rispetto del principio del pro rata a decorrere da gennaio </a:t>
            </a:r>
            <a:r>
              <a:rPr lang="it-IT" dirty="0" smtClean="0"/>
              <a:t>2007.</a:t>
            </a:r>
            <a:endParaRPr lang="it-IT" dirty="0"/>
          </a:p>
          <a:p>
            <a:pPr lvl="0" algn="just" defTabSz="1066800">
              <a:lnSpc>
                <a:spcPct val="90000"/>
              </a:lnSpc>
              <a:spcBef>
                <a:spcPct val="0"/>
              </a:spcBef>
              <a:spcAft>
                <a:spcPct val="35000"/>
              </a:spcAft>
            </a:pPr>
            <a:r>
              <a:rPr lang="it-IT" dirty="0"/>
              <a:t>Per le anzianità </a:t>
            </a:r>
            <a:r>
              <a:rPr lang="it-IT" dirty="0" smtClean="0"/>
              <a:t>inferiori </a:t>
            </a:r>
            <a:r>
              <a:rPr lang="it-IT" dirty="0"/>
              <a:t>a 40 </a:t>
            </a:r>
            <a:r>
              <a:rPr lang="it-IT" dirty="0" smtClean="0"/>
              <a:t>anni: </a:t>
            </a:r>
          </a:p>
          <a:p>
            <a:pPr lvl="0" algn="just" defTabSz="1066800">
              <a:lnSpc>
                <a:spcPct val="90000"/>
              </a:lnSpc>
              <a:spcBef>
                <a:spcPct val="0"/>
              </a:spcBef>
              <a:spcAft>
                <a:spcPct val="35000"/>
              </a:spcAft>
            </a:pPr>
            <a:r>
              <a:rPr lang="it-IT" dirty="0" smtClean="0"/>
              <a:t> abbattimento </a:t>
            </a:r>
            <a:r>
              <a:rPr lang="it-IT" dirty="0"/>
              <a:t>della quota retributiva in relazione all’età anagrafica ed all’anzianità contributiva.</a:t>
            </a:r>
          </a:p>
        </p:txBody>
      </p:sp>
      <p:sp>
        <p:nvSpPr>
          <p:cNvPr id="11" name="Rettangolo 10"/>
          <p:cNvSpPr/>
          <p:nvPr/>
        </p:nvSpPr>
        <p:spPr>
          <a:xfrm>
            <a:off x="3029513" y="4539217"/>
            <a:ext cx="5555987" cy="1089529"/>
          </a:xfrm>
          <a:prstGeom prst="rect">
            <a:avLst/>
          </a:prstGeom>
        </p:spPr>
        <p:txBody>
          <a:bodyPr wrap="square">
            <a:spAutoFit/>
          </a:bodyPr>
          <a:lstStyle/>
          <a:p>
            <a:pPr lvl="0" algn="just" defTabSz="1066800">
              <a:lnSpc>
                <a:spcPct val="90000"/>
              </a:lnSpc>
              <a:spcBef>
                <a:spcPct val="0"/>
              </a:spcBef>
              <a:spcAft>
                <a:spcPct val="35000"/>
              </a:spcAft>
            </a:pPr>
            <a:r>
              <a:rPr lang="it-IT" dirty="0"/>
              <a:t>La CIPAG ha quindi proseguito il cammino di riforma intrapreso per garantire la sostenibilità nel lungo periodo, intervenendo in maniera sempre più incisiva sulla disciplina </a:t>
            </a:r>
            <a:r>
              <a:rPr lang="it-IT" dirty="0" smtClean="0"/>
              <a:t>delle pensioni </a:t>
            </a:r>
            <a:r>
              <a:rPr lang="it-IT" dirty="0"/>
              <a:t>di vecchiaia e di anzianità.</a:t>
            </a:r>
          </a:p>
        </p:txBody>
      </p:sp>
      <p:pic>
        <p:nvPicPr>
          <p:cNvPr id="10244" name="Picture 4" descr="Risultati immagini per strada percorso disegn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4635983"/>
            <a:ext cx="1281040" cy="895996"/>
          </a:xfrm>
          <a:prstGeom prst="rect">
            <a:avLst/>
          </a:prstGeom>
          <a:noFill/>
          <a:extLst>
            <a:ext uri="{909E8E84-426E-40dd-AFC4-6F175D3DCCD1}">
              <a14:hiddenFill xmlns="" xmlns:a14="http://schemas.microsoft.com/office/drawing/2010/main">
                <a:solidFill>
                  <a:srgbClr val="FFFFFF"/>
                </a:solidFill>
              </a14:hiddenFill>
            </a:ext>
          </a:extLst>
        </p:spPr>
      </p:pic>
      <p:pic>
        <p:nvPicPr>
          <p:cNvPr id="14" name="Immagin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78191" y="3462170"/>
            <a:ext cx="438947" cy="7626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208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500" dirty="0" smtClean="0"/>
              <a:t>LA PENSIONE DI VECCHIAIA CIPAG</a:t>
            </a:r>
            <a:endParaRPr lang="it-IT" sz="2500"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794022970"/>
              </p:ext>
            </p:extLst>
          </p:nvPr>
        </p:nvGraphicFramePr>
        <p:xfrm>
          <a:off x="107504" y="1521397"/>
          <a:ext cx="8965090" cy="1763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p:cNvSpPr>
            <a:spLocks noGrp="1"/>
          </p:cNvSpPr>
          <p:nvPr>
            <p:ph type="sldNum" sz="quarter" idx="12"/>
          </p:nvPr>
        </p:nvSpPr>
        <p:spPr/>
        <p:txBody>
          <a:bodyPr/>
          <a:lstStyle/>
          <a:p>
            <a:fld id="{D60EB15A-0681-4A7C-B0BD-203919FF9882}" type="slidenum">
              <a:rPr lang="it-IT" smtClean="0"/>
              <a:pPr/>
              <a:t>6</a:t>
            </a:fld>
            <a:endParaRPr lang="it-IT"/>
          </a:p>
        </p:txBody>
      </p:sp>
      <p:graphicFrame>
        <p:nvGraphicFramePr>
          <p:cNvPr id="8" name="Segnaposto contenuto 4"/>
          <p:cNvGraphicFramePr>
            <a:graphicFrameLocks/>
          </p:cNvGraphicFramePr>
          <p:nvPr>
            <p:extLst>
              <p:ext uri="{D42A27DB-BD31-4B8C-83A1-F6EECF244321}">
                <p14:modId xmlns:p14="http://schemas.microsoft.com/office/powerpoint/2010/main" val="133812153"/>
              </p:ext>
            </p:extLst>
          </p:nvPr>
        </p:nvGraphicFramePr>
        <p:xfrm>
          <a:off x="106324" y="3826207"/>
          <a:ext cx="8965090" cy="100811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Rettangolo 2"/>
          <p:cNvSpPr/>
          <p:nvPr/>
        </p:nvSpPr>
        <p:spPr>
          <a:xfrm>
            <a:off x="2223991" y="1035342"/>
            <a:ext cx="4799863" cy="400110"/>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lvl="0" algn="ctr"/>
            <a:r>
              <a:rPr lang="it-IT" sz="2000" dirty="0"/>
              <a:t>Requisiti di accesso anagrafici e contributivi</a:t>
            </a:r>
          </a:p>
        </p:txBody>
      </p:sp>
      <p:sp>
        <p:nvSpPr>
          <p:cNvPr id="6" name="Rettangolo 5"/>
          <p:cNvSpPr/>
          <p:nvPr/>
        </p:nvSpPr>
        <p:spPr>
          <a:xfrm>
            <a:off x="2227405" y="3375428"/>
            <a:ext cx="4799863" cy="369332"/>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lvl="0" algn="ctr"/>
            <a:r>
              <a:rPr lang="it-IT" dirty="0"/>
              <a:t>Modalità di calcolo del trattamento</a:t>
            </a:r>
          </a:p>
        </p:txBody>
      </p:sp>
      <p:sp>
        <p:nvSpPr>
          <p:cNvPr id="10" name="Rettangolo 9"/>
          <p:cNvSpPr/>
          <p:nvPr/>
        </p:nvSpPr>
        <p:spPr>
          <a:xfrm>
            <a:off x="163202" y="5097294"/>
            <a:ext cx="2088232" cy="369332"/>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lvl="0"/>
            <a:r>
              <a:rPr lang="it-IT" dirty="0"/>
              <a:t>Differenze con INPS:</a:t>
            </a:r>
          </a:p>
        </p:txBody>
      </p:sp>
      <p:pic>
        <p:nvPicPr>
          <p:cNvPr id="12" name="Immagine 5"/>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rot="20505946">
            <a:off x="8347489" y="5277232"/>
            <a:ext cx="569007" cy="8922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Rettangolo 13"/>
          <p:cNvSpPr/>
          <p:nvPr/>
        </p:nvSpPr>
        <p:spPr>
          <a:xfrm>
            <a:off x="2502686" y="5053665"/>
            <a:ext cx="5719498" cy="1600438"/>
          </a:xfrm>
          <a:prstGeom prst="rect">
            <a:avLst/>
          </a:prstGeom>
        </p:spPr>
        <p:txBody>
          <a:bodyPr wrap="square">
            <a:spAutoFit/>
          </a:bodyPr>
          <a:lstStyle/>
          <a:p>
            <a:pPr marL="285750" lvl="0" indent="-285750" algn="just">
              <a:buFont typeface="Arial" panose="020B0604020202020204" pitchFamily="34" charset="0"/>
              <a:buChar char="•"/>
            </a:pPr>
            <a:r>
              <a:rPr lang="it-IT" sz="2000" dirty="0"/>
              <a:t>Mantenuto il sistema retributivo per la vecchiaia </a:t>
            </a:r>
            <a:r>
              <a:rPr lang="it-IT" sz="2000" dirty="0" smtClean="0"/>
              <a:t>ordinaria;</a:t>
            </a:r>
          </a:p>
          <a:p>
            <a:pPr marL="285750" indent="-285750" algn="just">
              <a:buFont typeface="Arial" panose="020B0604020202020204" pitchFamily="34" charset="0"/>
              <a:buChar char="•"/>
            </a:pPr>
            <a:r>
              <a:rPr lang="it-IT" sz="2000" dirty="0"/>
              <a:t>Pro-rata contributivo da 2010 per la vecchiaia </a:t>
            </a:r>
            <a:r>
              <a:rPr lang="it-IT" sz="2000" dirty="0" smtClean="0"/>
              <a:t>mista.</a:t>
            </a:r>
            <a:endParaRPr lang="it-IT" sz="2000" dirty="0"/>
          </a:p>
          <a:p>
            <a:pPr marL="285750" lvl="0" indent="-285750">
              <a:buFont typeface="Arial" panose="020B0604020202020204" pitchFamily="34" charset="0"/>
              <a:buChar char="•"/>
            </a:pPr>
            <a:endParaRPr lang="it-IT" dirty="0"/>
          </a:p>
        </p:txBody>
      </p:sp>
      <p:pic>
        <p:nvPicPr>
          <p:cNvPr id="15" name="Immagine 13"/>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71922" y="5615629"/>
            <a:ext cx="1179512" cy="66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6527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500" dirty="0" smtClean="0"/>
              <a:t>LA PENSIONE DI ANZIANITÀ CIPAG</a:t>
            </a:r>
            <a:endParaRPr lang="it-IT" sz="25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7</a:t>
            </a:fld>
            <a:endParaRPr lang="it-IT"/>
          </a:p>
        </p:txBody>
      </p:sp>
      <p:sp>
        <p:nvSpPr>
          <p:cNvPr id="3" name="Rettangolo 2"/>
          <p:cNvSpPr/>
          <p:nvPr/>
        </p:nvSpPr>
        <p:spPr>
          <a:xfrm>
            <a:off x="3724071" y="1072600"/>
            <a:ext cx="1993623" cy="369332"/>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r>
              <a:rPr lang="it-IT" dirty="0"/>
              <a:t>Requisiti di accesso</a:t>
            </a:r>
          </a:p>
        </p:txBody>
      </p:sp>
      <p:sp>
        <p:nvSpPr>
          <p:cNvPr id="6" name="Rettangolo 5"/>
          <p:cNvSpPr/>
          <p:nvPr/>
        </p:nvSpPr>
        <p:spPr>
          <a:xfrm>
            <a:off x="3208714" y="1548215"/>
            <a:ext cx="3024336" cy="646331"/>
          </a:xfrm>
          <a:prstGeom prst="rect">
            <a:avLst/>
          </a:prstGeom>
        </p:spPr>
        <p:txBody>
          <a:bodyPr wrap="square">
            <a:spAutoFit/>
          </a:bodyPr>
          <a:lstStyle/>
          <a:p>
            <a:pPr marL="285750" lvl="0" indent="-285750">
              <a:buFont typeface="Arial" panose="020B0604020202020204" pitchFamily="34" charset="0"/>
              <a:buChar char="•"/>
            </a:pPr>
            <a:r>
              <a:rPr lang="it-IT" dirty="0"/>
              <a:t>Età: 60 anni</a:t>
            </a:r>
          </a:p>
          <a:p>
            <a:pPr marL="285750" lvl="0" indent="-285750">
              <a:buFont typeface="Arial" panose="020B0604020202020204" pitchFamily="34" charset="0"/>
              <a:buChar char="•"/>
            </a:pPr>
            <a:r>
              <a:rPr lang="it-IT" dirty="0"/>
              <a:t>Contributi: 40 anni regolari</a:t>
            </a:r>
          </a:p>
        </p:txBody>
      </p:sp>
      <p:sp>
        <p:nvSpPr>
          <p:cNvPr id="7" name="Rettangolo 6"/>
          <p:cNvSpPr/>
          <p:nvPr/>
        </p:nvSpPr>
        <p:spPr>
          <a:xfrm>
            <a:off x="328395" y="2515686"/>
            <a:ext cx="3924985" cy="369332"/>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r>
              <a:rPr lang="it-IT" dirty="0"/>
              <a:t>Normativa transitoria a regime nel 2020</a:t>
            </a:r>
          </a:p>
        </p:txBody>
      </p:sp>
      <p:sp>
        <p:nvSpPr>
          <p:cNvPr id="8" name="Rettangolo 7"/>
          <p:cNvSpPr/>
          <p:nvPr/>
        </p:nvSpPr>
        <p:spPr>
          <a:xfrm>
            <a:off x="56532" y="3100386"/>
            <a:ext cx="4531638" cy="923330"/>
          </a:xfrm>
          <a:prstGeom prst="rect">
            <a:avLst/>
          </a:prstGeom>
        </p:spPr>
        <p:txBody>
          <a:bodyPr wrap="square">
            <a:spAutoFit/>
          </a:bodyPr>
          <a:lstStyle/>
          <a:p>
            <a:pPr marL="285750" lvl="0" indent="-285750">
              <a:buFont typeface="Arial" panose="020B0604020202020204" pitchFamily="34" charset="0"/>
              <a:buChar char="•"/>
            </a:pPr>
            <a:r>
              <a:rPr lang="it-IT" dirty="0" smtClean="0"/>
              <a:t>2017</a:t>
            </a:r>
            <a:r>
              <a:rPr lang="it-IT" dirty="0"/>
              <a:t>: 60 anni di età e 37 anni di </a:t>
            </a:r>
            <a:r>
              <a:rPr lang="it-IT" dirty="0" smtClean="0"/>
              <a:t>contributi</a:t>
            </a:r>
          </a:p>
          <a:p>
            <a:pPr marL="285750" lvl="0" indent="-285750">
              <a:buFont typeface="Arial" panose="020B0604020202020204" pitchFamily="34" charset="0"/>
              <a:buChar char="•"/>
            </a:pPr>
            <a:r>
              <a:rPr lang="it-IT" dirty="0" smtClean="0"/>
              <a:t>2018</a:t>
            </a:r>
            <a:r>
              <a:rPr lang="it-IT" dirty="0"/>
              <a:t>: 60 anni di età e 38 anni di </a:t>
            </a:r>
            <a:r>
              <a:rPr lang="it-IT" dirty="0" smtClean="0"/>
              <a:t>contributi</a:t>
            </a:r>
          </a:p>
          <a:p>
            <a:pPr marL="285750" lvl="0" indent="-285750">
              <a:buFont typeface="Arial" panose="020B0604020202020204" pitchFamily="34" charset="0"/>
              <a:buChar char="•"/>
            </a:pPr>
            <a:r>
              <a:rPr lang="it-IT" dirty="0" smtClean="0"/>
              <a:t>2019</a:t>
            </a:r>
            <a:r>
              <a:rPr lang="it-IT" dirty="0"/>
              <a:t>: 60 anni di età e 39 anni di contributi</a:t>
            </a:r>
          </a:p>
        </p:txBody>
      </p:sp>
      <p:sp>
        <p:nvSpPr>
          <p:cNvPr id="9" name="Rettangolo 8"/>
          <p:cNvSpPr/>
          <p:nvPr/>
        </p:nvSpPr>
        <p:spPr>
          <a:xfrm>
            <a:off x="4720882" y="3581176"/>
            <a:ext cx="4243606" cy="646331"/>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lvl="0" algn="ctr"/>
            <a:r>
              <a:rPr lang="it-IT" dirty="0"/>
              <a:t>Calcolo retributivo fino al 2006, contributivo dal 2007</a:t>
            </a:r>
          </a:p>
        </p:txBody>
      </p:sp>
      <p:sp>
        <p:nvSpPr>
          <p:cNvPr id="12" name="Rettangolo 11"/>
          <p:cNvSpPr/>
          <p:nvPr/>
        </p:nvSpPr>
        <p:spPr>
          <a:xfrm>
            <a:off x="187441" y="4655183"/>
            <a:ext cx="2088232" cy="369332"/>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lvl="0"/>
            <a:r>
              <a:rPr lang="it-IT" dirty="0"/>
              <a:t>Differenze con INPS:</a:t>
            </a:r>
          </a:p>
        </p:txBody>
      </p:sp>
      <p:sp>
        <p:nvSpPr>
          <p:cNvPr id="13" name="Rettangolo 12"/>
          <p:cNvSpPr/>
          <p:nvPr/>
        </p:nvSpPr>
        <p:spPr>
          <a:xfrm>
            <a:off x="2435231" y="4516083"/>
            <a:ext cx="5976664" cy="2308324"/>
          </a:xfrm>
          <a:prstGeom prst="rect">
            <a:avLst/>
          </a:prstGeom>
        </p:spPr>
        <p:txBody>
          <a:bodyPr wrap="square">
            <a:spAutoFit/>
          </a:bodyPr>
          <a:lstStyle/>
          <a:p>
            <a:pPr marL="285750" lvl="0" indent="-285750">
              <a:buFont typeface="Arial" panose="020B0604020202020204" pitchFamily="34" charset="0"/>
              <a:buChar char="•"/>
            </a:pPr>
            <a:r>
              <a:rPr lang="it-IT" dirty="0"/>
              <a:t>Mantenuta la possibilità di accedere al trattamento di anzianità con 40 senza riduzioni </a:t>
            </a:r>
            <a:endParaRPr lang="it-IT" dirty="0" smtClean="0"/>
          </a:p>
          <a:p>
            <a:pPr marL="285750" lvl="0" indent="-285750">
              <a:buFont typeface="Arial" panose="020B0604020202020204" pitchFamily="34" charset="0"/>
              <a:buChar char="•"/>
            </a:pPr>
            <a:r>
              <a:rPr lang="it-IT" dirty="0" smtClean="0"/>
              <a:t>Pro-rata </a:t>
            </a:r>
            <a:r>
              <a:rPr lang="it-IT" dirty="0"/>
              <a:t>contributivo dal 2007 (INPS contributivo dal 1996 per chi al 1995 aveva meno di 18 anni di contributi, contributivo totale per chi ha iniziato a contribuire dal 1996)</a:t>
            </a:r>
          </a:p>
          <a:p>
            <a:pPr marL="285750" lvl="0" indent="-285750">
              <a:buFont typeface="Arial" panose="020B0604020202020204" pitchFamily="34" charset="0"/>
              <a:buChar char="•"/>
            </a:pPr>
            <a:endParaRPr lang="it-IT" dirty="0" smtClean="0"/>
          </a:p>
          <a:p>
            <a:pPr marL="285750" lvl="0" indent="-285750">
              <a:buFont typeface="Arial" panose="020B0604020202020204" pitchFamily="34" charset="0"/>
              <a:buChar char="•"/>
            </a:pPr>
            <a:endParaRPr lang="it-IT" dirty="0"/>
          </a:p>
        </p:txBody>
      </p:sp>
      <p:pic>
        <p:nvPicPr>
          <p:cNvPr id="14" name="Immagine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1801" y="5345109"/>
            <a:ext cx="1179512" cy="66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214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500" dirty="0" smtClean="0"/>
              <a:t>CONFRONTO CIPAG - INPS</a:t>
            </a:r>
            <a:endParaRPr lang="it-IT" sz="25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8</a:t>
            </a:fld>
            <a:endParaRPr lang="it-IT"/>
          </a:p>
        </p:txBody>
      </p:sp>
      <p:graphicFrame>
        <p:nvGraphicFramePr>
          <p:cNvPr id="6" name="Tabella 5"/>
          <p:cNvGraphicFramePr>
            <a:graphicFrameLocks noGrp="1"/>
          </p:cNvGraphicFramePr>
          <p:nvPr>
            <p:extLst>
              <p:ext uri="{D42A27DB-BD31-4B8C-83A1-F6EECF244321}">
                <p14:modId xmlns:p14="http://schemas.microsoft.com/office/powerpoint/2010/main" val="687444880"/>
              </p:ext>
            </p:extLst>
          </p:nvPr>
        </p:nvGraphicFramePr>
        <p:xfrm>
          <a:off x="215609" y="1238774"/>
          <a:ext cx="8856985" cy="5064147"/>
        </p:xfrm>
        <a:graphic>
          <a:graphicData uri="http://schemas.openxmlformats.org/drawingml/2006/table">
            <a:tbl>
              <a:tblPr/>
              <a:tblGrid>
                <a:gridCol w="1080120">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2251648">
                  <a:extLst>
                    <a:ext uri="{9D8B030D-6E8A-4147-A177-3AD203B41FA5}">
                      <a16:colId xmlns:a16="http://schemas.microsoft.com/office/drawing/2014/main" val="20003"/>
                    </a:ext>
                  </a:extLst>
                </a:gridCol>
                <a:gridCol w="1852809">
                  <a:extLst>
                    <a:ext uri="{9D8B030D-6E8A-4147-A177-3AD203B41FA5}">
                      <a16:colId xmlns:a16="http://schemas.microsoft.com/office/drawing/2014/main" val="20004"/>
                    </a:ext>
                  </a:extLst>
                </a:gridCol>
              </a:tblGrid>
              <a:tr h="277669">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it-IT" sz="1500" b="1" i="0" u="none" strike="noStrike" dirty="0">
                          <a:solidFill>
                            <a:schemeClr val="bg1"/>
                          </a:solidFill>
                          <a:effectLst/>
                          <a:latin typeface="Calibri" panose="020F0502020204030204" pitchFamily="34" charset="0"/>
                        </a:rPr>
                        <a:t>Vecchiaia retributiva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c>
                  <a:txBody>
                    <a:bodyPr/>
                    <a:lstStyle/>
                    <a:p>
                      <a:pPr algn="ctr" fontAlgn="b"/>
                      <a:r>
                        <a:rPr lang="it-IT" sz="1500" b="1" i="0" u="none" strike="noStrike" dirty="0">
                          <a:solidFill>
                            <a:schemeClr val="bg1"/>
                          </a:solidFill>
                          <a:effectLst/>
                          <a:latin typeface="Calibri" panose="020F0502020204030204" pitchFamily="34" charset="0"/>
                        </a:rPr>
                        <a:t>Vecchiaia mista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c>
                  <a:txBody>
                    <a:bodyPr/>
                    <a:lstStyle/>
                    <a:p>
                      <a:pPr algn="ctr" fontAlgn="b"/>
                      <a:r>
                        <a:rPr lang="it-IT" sz="1500" b="1" i="0" u="none" strike="noStrike" dirty="0">
                          <a:solidFill>
                            <a:schemeClr val="bg1"/>
                          </a:solidFill>
                          <a:effectLst/>
                          <a:latin typeface="Calibri" panose="020F0502020204030204" pitchFamily="34" charset="0"/>
                        </a:rPr>
                        <a:t>Vecchiaia contributiva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c>
                  <a:txBody>
                    <a:bodyPr/>
                    <a:lstStyle/>
                    <a:p>
                      <a:pPr algn="ctr" fontAlgn="b"/>
                      <a:r>
                        <a:rPr lang="it-IT" sz="1500" b="1" i="0" u="none" strike="noStrike" dirty="0">
                          <a:solidFill>
                            <a:schemeClr val="bg1"/>
                          </a:solidFill>
                          <a:effectLst/>
                          <a:latin typeface="Calibri" panose="020F0502020204030204" pitchFamily="34" charset="0"/>
                        </a:rPr>
                        <a:t>Anzianità/Anticipata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extLst>
                  <a:ext uri="{0D108BD9-81ED-4DB2-BD59-A6C34878D82A}">
                    <a16:rowId xmlns:a16="http://schemas.microsoft.com/office/drawing/2014/main" val="10001"/>
                  </a:ext>
                </a:extLst>
              </a:tr>
              <a:tr h="2115570">
                <a:tc rowSpan="2">
                  <a:txBody>
                    <a:bodyPr/>
                    <a:lstStyle/>
                    <a:p>
                      <a:pPr algn="ctr" fontAlgn="ctr"/>
                      <a:r>
                        <a:rPr lang="it-IT" sz="2000" b="0" i="0" u="none" strike="noStrike" dirty="0">
                          <a:solidFill>
                            <a:srgbClr val="000000"/>
                          </a:solidFill>
                          <a:effectLst/>
                          <a:latin typeface="Calibri" panose="020F0502020204030204" pitchFamily="34" charset="0"/>
                        </a:rPr>
                        <a:t>INPS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it-IT" sz="1400" b="0" i="0" u="none" strike="noStrike" dirty="0">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66 anni e 7 mesi di età e 20 anni di </a:t>
                      </a:r>
                      <a:r>
                        <a:rPr lang="it-IT" sz="1400" b="0" i="0" u="none" strike="noStrike" dirty="0" smtClean="0">
                          <a:solidFill>
                            <a:srgbClr val="000000"/>
                          </a:solidFill>
                          <a:effectLst/>
                          <a:latin typeface="Calibri" panose="020F0502020204030204" pitchFamily="34" charset="0"/>
                        </a:rPr>
                        <a:t>contribuzione;</a:t>
                      </a:r>
                    </a:p>
                    <a:p>
                      <a:pPr marL="285750" indent="-285750" algn="l" fontAlgn="t">
                        <a:buFont typeface="Arial" panose="020B0604020202020204" pitchFamily="34" charset="0"/>
                        <a:buChar char="•"/>
                      </a:pPr>
                      <a:r>
                        <a:rPr lang="it-IT" sz="1400" b="0" i="0" u="none" strike="noStrike" dirty="0" smtClean="0">
                          <a:solidFill>
                            <a:srgbClr val="000000"/>
                          </a:solidFill>
                          <a:effectLst/>
                          <a:latin typeface="Calibri" panose="020F0502020204030204" pitchFamily="34" charset="0"/>
                        </a:rPr>
                        <a:t>Inizio </a:t>
                      </a:r>
                      <a:r>
                        <a:rPr lang="it-IT" sz="1400" b="0" i="0" u="none" strike="noStrike" dirty="0">
                          <a:solidFill>
                            <a:srgbClr val="000000"/>
                          </a:solidFill>
                          <a:effectLst/>
                          <a:latin typeface="Calibri" panose="020F0502020204030204" pitchFamily="34" charset="0"/>
                        </a:rPr>
                        <a:t>della contribuzione prima del </a:t>
                      </a:r>
                      <a:r>
                        <a:rPr lang="it-IT" sz="1400" b="0" i="0" u="none" strike="noStrike" dirty="0" smtClean="0">
                          <a:solidFill>
                            <a:srgbClr val="000000"/>
                          </a:solidFill>
                          <a:effectLst/>
                          <a:latin typeface="Calibri" panose="020F0502020204030204" pitchFamily="34" charset="0"/>
                        </a:rPr>
                        <a:t>1996.</a:t>
                      </a:r>
                      <a:endParaRPr lang="it-IT" sz="1400" b="0" i="0" u="none" strike="noStrike" dirty="0">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66 anni e 7 mesi di età e 20 anni </a:t>
                      </a:r>
                      <a:r>
                        <a:rPr lang="it-IT" sz="1400" b="0" i="0" u="none" strike="noStrike" dirty="0" smtClean="0">
                          <a:solidFill>
                            <a:srgbClr val="000000"/>
                          </a:solidFill>
                          <a:effectLst/>
                          <a:latin typeface="Calibri" panose="020F0502020204030204" pitchFamily="34" charset="0"/>
                        </a:rPr>
                        <a:t>di</a:t>
                      </a:r>
                      <a:r>
                        <a:rPr lang="it-IT" sz="1400" b="0" i="0" u="none" strike="noStrike" baseline="0" dirty="0" smtClean="0">
                          <a:solidFill>
                            <a:srgbClr val="000000"/>
                          </a:solidFill>
                          <a:effectLst/>
                          <a:latin typeface="Calibri" panose="020F0502020204030204" pitchFamily="34" charset="0"/>
                        </a:rPr>
                        <a:t> c</a:t>
                      </a:r>
                      <a:r>
                        <a:rPr lang="it-IT" sz="1400" b="0" i="0" u="none" strike="noStrike" dirty="0" smtClean="0">
                          <a:solidFill>
                            <a:srgbClr val="000000"/>
                          </a:solidFill>
                          <a:effectLst/>
                          <a:latin typeface="Calibri" panose="020F0502020204030204" pitchFamily="34" charset="0"/>
                        </a:rPr>
                        <a:t>ontribuzione;</a:t>
                      </a:r>
                    </a:p>
                    <a:p>
                      <a:pPr marL="285750" indent="-285750" algn="l" fontAlgn="t">
                        <a:buFont typeface="Arial" panose="020B0604020202020204" pitchFamily="34" charset="0"/>
                        <a:buChar char="•"/>
                      </a:pPr>
                      <a:r>
                        <a:rPr lang="it-IT" sz="1400" b="0" i="0" u="none" strike="noStrike" dirty="0" smtClean="0">
                          <a:solidFill>
                            <a:srgbClr val="000000"/>
                          </a:solidFill>
                          <a:effectLst/>
                          <a:latin typeface="Calibri" panose="020F0502020204030204" pitchFamily="34" charset="0"/>
                        </a:rPr>
                        <a:t>Inizio </a:t>
                      </a:r>
                      <a:r>
                        <a:rPr lang="it-IT" sz="1400" b="0" i="0" u="none" strike="noStrike" dirty="0">
                          <a:solidFill>
                            <a:srgbClr val="000000"/>
                          </a:solidFill>
                          <a:effectLst/>
                          <a:latin typeface="Calibri" panose="020F0502020204030204" pitchFamily="34" charset="0"/>
                        </a:rPr>
                        <a:t>della contribuzione dal </a:t>
                      </a:r>
                      <a:r>
                        <a:rPr lang="it-IT" sz="1400" b="0" i="0" u="none" strike="noStrike" dirty="0" smtClean="0">
                          <a:solidFill>
                            <a:srgbClr val="000000"/>
                          </a:solidFill>
                          <a:effectLst/>
                          <a:latin typeface="Calibri" panose="020F0502020204030204" pitchFamily="34" charset="0"/>
                        </a:rPr>
                        <a:t>1996;</a:t>
                      </a:r>
                    </a:p>
                    <a:p>
                      <a:pPr marL="285750" indent="-285750" algn="l" fontAlgn="t">
                        <a:buFont typeface="Arial" panose="020B0604020202020204" pitchFamily="34" charset="0"/>
                        <a:buChar char="•"/>
                      </a:pPr>
                      <a:r>
                        <a:rPr lang="it-IT" sz="1400" b="0" i="0" u="none" strike="noStrike" dirty="0" smtClean="0">
                          <a:solidFill>
                            <a:srgbClr val="000000"/>
                          </a:solidFill>
                          <a:effectLst/>
                          <a:latin typeface="Calibri" panose="020F0502020204030204" pitchFamily="34" charset="0"/>
                        </a:rPr>
                        <a:t>Almeno </a:t>
                      </a:r>
                      <a:r>
                        <a:rPr lang="it-IT" sz="1400" b="0" i="0" u="none" strike="noStrike" dirty="0">
                          <a:solidFill>
                            <a:srgbClr val="000000"/>
                          </a:solidFill>
                          <a:effectLst/>
                          <a:latin typeface="Calibri" panose="020F0502020204030204" pitchFamily="34" charset="0"/>
                        </a:rPr>
                        <a:t>1,5 volte l'importo minimo altrimenti 70 anni di età e 5 anni di contribuzione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t">
                        <a:buFont typeface="Arial" panose="020B0604020202020204" pitchFamily="34" charset="0"/>
                        <a:buChar char="•"/>
                      </a:pPr>
                      <a:r>
                        <a:rPr lang="it-IT" sz="1400" b="0" i="0" u="none" strike="noStrike" dirty="0" smtClean="0">
                          <a:solidFill>
                            <a:srgbClr val="000000"/>
                          </a:solidFill>
                          <a:effectLst/>
                          <a:latin typeface="Calibri" panose="020F0502020204030204" pitchFamily="34" charset="0"/>
                        </a:rPr>
                        <a:t>42 anni </a:t>
                      </a:r>
                      <a:r>
                        <a:rPr lang="it-IT" sz="1400" b="0" i="0" u="none" strike="noStrike" dirty="0">
                          <a:solidFill>
                            <a:srgbClr val="000000"/>
                          </a:solidFill>
                          <a:effectLst/>
                          <a:latin typeface="Calibri" panose="020F0502020204030204" pitchFamily="34" charset="0"/>
                        </a:rPr>
                        <a:t>e 10 mesi di contribuzione (41 anni e 10 mesi per le donne</a:t>
                      </a:r>
                      <a:r>
                        <a:rPr lang="it-IT" sz="1400" b="0" i="0" u="none" strike="noStrike" dirty="0" smtClean="0">
                          <a:solidFill>
                            <a:srgbClr val="000000"/>
                          </a:solidFill>
                          <a:effectLst/>
                          <a:latin typeface="Calibri" panose="020F0502020204030204" pitchFamily="34" charset="0"/>
                        </a:rPr>
                        <a:t>);</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2115">
                <a:tc vMerge="1">
                  <a:txBody>
                    <a:bodyPr/>
                    <a:lstStyle/>
                    <a:p>
                      <a:endParaRPr lang="it-IT"/>
                    </a:p>
                  </a:txBody>
                  <a:tcPr/>
                </a:tc>
                <a:tc vMerge="1">
                  <a:txBody>
                    <a:bodyPr/>
                    <a:lstStyle/>
                    <a:p>
                      <a:endParaRPr lang="it-IT"/>
                    </a:p>
                  </a:txBody>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Calcolo contributivo pro-rata dal 1996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Calcolo contributivo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Calcolo contributivo pro-rata dal 1996</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86678">
                <a:tc rowSpan="2">
                  <a:txBody>
                    <a:bodyPr/>
                    <a:lstStyle/>
                    <a:p>
                      <a:pPr algn="ctr" fontAlgn="ctr"/>
                      <a:r>
                        <a:rPr lang="it-IT" sz="2000" b="0" i="0" u="none" strike="noStrike" dirty="0">
                          <a:solidFill>
                            <a:srgbClr val="000000"/>
                          </a:solidFill>
                          <a:effectLst/>
                          <a:latin typeface="Calibri" panose="020F0502020204030204" pitchFamily="34" charset="0"/>
                        </a:rPr>
                        <a:t>CIPAG</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70 anni di età e 35 anni di contribuzione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67 anni di età e 35 anni di contribuzione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285750" marR="0" indent="-2857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it-IT" sz="1400" b="0" i="0" u="none" strike="noStrike" dirty="0">
                          <a:solidFill>
                            <a:srgbClr val="000000"/>
                          </a:solidFill>
                          <a:effectLst/>
                          <a:latin typeface="Calibri" panose="020F0502020204030204" pitchFamily="34" charset="0"/>
                        </a:rPr>
                        <a:t>67 anni di età e 20 anni di </a:t>
                      </a:r>
                      <a:r>
                        <a:rPr lang="it-IT" sz="1400" b="0" i="0" u="none" strike="noStrike" dirty="0" smtClean="0">
                          <a:solidFill>
                            <a:srgbClr val="000000"/>
                          </a:solidFill>
                          <a:effectLst/>
                          <a:latin typeface="Calibri" panose="020F0502020204030204" pitchFamily="34" charset="0"/>
                        </a:rPr>
                        <a:t>contribuzione;</a:t>
                      </a:r>
                    </a:p>
                    <a:p>
                      <a:pPr marL="285750" marR="0" indent="-2857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it-IT" sz="1400" b="0" i="0" u="none" strike="noStrike" dirty="0" smtClean="0">
                          <a:solidFill>
                            <a:srgbClr val="000000"/>
                          </a:solidFill>
                          <a:effectLst/>
                          <a:latin typeface="Calibri" panose="020F0502020204030204" pitchFamily="34" charset="0"/>
                        </a:rPr>
                        <a:t>Almeno </a:t>
                      </a:r>
                      <a:r>
                        <a:rPr lang="it-IT" sz="1400" b="0" i="0" u="none" strike="noStrike" dirty="0">
                          <a:solidFill>
                            <a:srgbClr val="000000"/>
                          </a:solidFill>
                          <a:effectLst/>
                          <a:latin typeface="Calibri" panose="020F0502020204030204" pitchFamily="34" charset="0"/>
                        </a:rPr>
                        <a:t>1,5 volte l'importo </a:t>
                      </a:r>
                      <a:r>
                        <a:rPr lang="it-IT" sz="1400" b="0" i="0" u="none" strike="noStrike" dirty="0" smtClean="0">
                          <a:solidFill>
                            <a:srgbClr val="000000"/>
                          </a:solidFill>
                          <a:effectLst/>
                          <a:latin typeface="Calibri" panose="020F0502020204030204" pitchFamily="34" charset="0"/>
                        </a:rPr>
                        <a:t>minimo altrimenti 70 anni di età e 5 anni di contribuzione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60 anni di età e 40 anni di contribuzione</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4"/>
                  </a:ext>
                </a:extLst>
              </a:tr>
              <a:tr h="542115">
                <a:tc vMerge="1">
                  <a:txBody>
                    <a:bodyPr/>
                    <a:lstStyle/>
                    <a:p>
                      <a:endParaRPr lang="it-IT"/>
                    </a:p>
                  </a:txBody>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Calcolo retributivo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Calcolo contributivo pro-rata dal 2010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Calcolo contributivo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285750" indent="-285750" algn="l" fontAlgn="t">
                        <a:buFont typeface="Arial" panose="020B0604020202020204" pitchFamily="34" charset="0"/>
                        <a:buChar char="•"/>
                      </a:pPr>
                      <a:r>
                        <a:rPr lang="it-IT" sz="1400" b="0" i="0" u="none" strike="noStrike" dirty="0">
                          <a:solidFill>
                            <a:srgbClr val="000000"/>
                          </a:solidFill>
                          <a:effectLst/>
                          <a:latin typeface="Calibri" panose="020F0502020204030204" pitchFamily="34" charset="0"/>
                        </a:rPr>
                        <a:t>Calcolo contributivo pro-rata dal 2007</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5"/>
                  </a:ext>
                </a:extLst>
              </a:tr>
            </a:tbl>
          </a:graphicData>
        </a:graphic>
      </p:graphicFrame>
      <p:sp>
        <p:nvSpPr>
          <p:cNvPr id="5" name="Rettangolo 4"/>
          <p:cNvSpPr/>
          <p:nvPr/>
        </p:nvSpPr>
        <p:spPr>
          <a:xfrm>
            <a:off x="178650" y="1073706"/>
            <a:ext cx="1064715" cy="369332"/>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r>
              <a:rPr lang="it-IT" dirty="0" smtClean="0"/>
              <a:t>NEL 2020</a:t>
            </a:r>
            <a:endParaRPr lang="it-IT" dirty="0"/>
          </a:p>
        </p:txBody>
      </p:sp>
    </p:spTree>
    <p:extLst>
      <p:ext uri="{BB962C8B-B14F-4D97-AF65-F5344CB8AC3E}">
        <p14:creationId xmlns:p14="http://schemas.microsoft.com/office/powerpoint/2010/main" val="2962159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RICONGIUNZIONE LIBERI PROFESSIONISTI</a:t>
            </a:r>
            <a:br>
              <a:rPr lang="it-IT" dirty="0" smtClean="0"/>
            </a:br>
            <a:r>
              <a:rPr lang="it-IT" dirty="0" smtClean="0"/>
              <a:t>LEGGE 5 MARZO 1990 N. 45</a:t>
            </a:r>
            <a:endParaRPr lang="it-IT" dirty="0"/>
          </a:p>
        </p:txBody>
      </p:sp>
      <p:sp>
        <p:nvSpPr>
          <p:cNvPr id="3" name="Segnaposto contenuto 2"/>
          <p:cNvSpPr>
            <a:spLocks noGrp="1"/>
          </p:cNvSpPr>
          <p:nvPr>
            <p:ph idx="1"/>
          </p:nvPr>
        </p:nvSpPr>
        <p:spPr>
          <a:xfrm>
            <a:off x="539552" y="1124744"/>
            <a:ext cx="8229600" cy="4525963"/>
          </a:xfrm>
        </p:spPr>
        <p:txBody>
          <a:bodyPr>
            <a:normAutofit fontScale="92500"/>
          </a:bodyPr>
          <a:lstStyle/>
          <a:p>
            <a:pPr marL="0" indent="0">
              <a:spcBef>
                <a:spcPts val="0"/>
              </a:spcBef>
              <a:buNone/>
            </a:pPr>
            <a:endParaRPr lang="it-IT" altLang="it-IT" sz="2000" dirty="0" smtClean="0"/>
          </a:p>
          <a:p>
            <a:pPr marL="0" indent="0" algn="just">
              <a:spcBef>
                <a:spcPts val="0"/>
              </a:spcBef>
              <a:buNone/>
            </a:pPr>
            <a:r>
              <a:rPr lang="it-IT" altLang="it-IT" sz="2200" dirty="0" smtClean="0"/>
              <a:t>Consente </a:t>
            </a:r>
            <a:r>
              <a:rPr lang="it-IT" altLang="it-IT" sz="2200" dirty="0"/>
              <a:t>di trasferire, ai fini di un unico trattamento pensionistico, i periodi di contribuzione maturati presso gestioni previdenziali diverse. Il geometra iscritto obbligatorio, prima della maturazione del diritto a pensione, può richiedere il trasferimento </a:t>
            </a:r>
            <a:r>
              <a:rPr lang="it-IT" altLang="it-IT" sz="2200" dirty="0" smtClean="0"/>
              <a:t>dei </a:t>
            </a:r>
            <a:r>
              <a:rPr lang="it-IT" altLang="it-IT" sz="2200" dirty="0"/>
              <a:t>contributi accreditati presso gestioni diverse. </a:t>
            </a:r>
            <a:endParaRPr lang="it-IT" altLang="it-IT" sz="2200" dirty="0" smtClean="0"/>
          </a:p>
          <a:p>
            <a:pPr marL="0" indent="0" algn="just">
              <a:spcBef>
                <a:spcPts val="0"/>
              </a:spcBef>
              <a:buNone/>
            </a:pPr>
            <a:endParaRPr lang="it-IT" altLang="it-IT" sz="2200" dirty="0"/>
          </a:p>
          <a:p>
            <a:pPr marL="0" indent="0" algn="just">
              <a:spcBef>
                <a:spcPts val="0"/>
              </a:spcBef>
              <a:buNone/>
            </a:pPr>
            <a:r>
              <a:rPr lang="it-IT" altLang="it-IT" sz="2200" dirty="0" smtClean="0"/>
              <a:t>La </a:t>
            </a:r>
            <a:r>
              <a:rPr lang="it-IT" altLang="it-IT" sz="2200" dirty="0"/>
              <a:t>ricongiunzione dei contributi versati alla Cassa  può essere richiesta anche dai geometri cancellati prima del raggiungimento del diritto a pensione.</a:t>
            </a:r>
            <a:br>
              <a:rPr lang="it-IT" altLang="it-IT" sz="2200" dirty="0"/>
            </a:br>
            <a:endParaRPr lang="it-IT" altLang="it-IT" sz="2000" dirty="0"/>
          </a:p>
          <a:p>
            <a:pPr marL="0" indent="0" algn="just">
              <a:spcBef>
                <a:spcPts val="0"/>
              </a:spcBef>
              <a:buNone/>
            </a:pPr>
            <a:r>
              <a:rPr lang="it-IT" altLang="it-IT" sz="2200" dirty="0" smtClean="0"/>
              <a:t>La </a:t>
            </a:r>
            <a:r>
              <a:rPr lang="it-IT" altLang="it-IT" sz="2200" dirty="0"/>
              <a:t>ricongiunzione è onerosa e comporta il pagamento di un onere, laddove l’ammontare dei contributi trasferiti non è sufficiente  a coprire il valore dell’aumento della pensione che l’interessato percepirà a seguito della  </a:t>
            </a:r>
            <a:r>
              <a:rPr lang="it-IT" altLang="it-IT" sz="2200" dirty="0" smtClean="0"/>
              <a:t>ricongiunzione.</a:t>
            </a:r>
            <a:endParaRPr lang="it-IT" sz="2200" dirty="0"/>
          </a:p>
        </p:txBody>
      </p:sp>
      <p:sp>
        <p:nvSpPr>
          <p:cNvPr id="4" name="Segnaposto numero diapositiva 3"/>
          <p:cNvSpPr>
            <a:spLocks noGrp="1"/>
          </p:cNvSpPr>
          <p:nvPr>
            <p:ph type="sldNum" sz="quarter" idx="12"/>
          </p:nvPr>
        </p:nvSpPr>
        <p:spPr/>
        <p:txBody>
          <a:bodyPr/>
          <a:lstStyle/>
          <a:p>
            <a:fld id="{D60EB15A-0681-4A7C-B0BD-203919FF9882}" type="slidenum">
              <a:rPr lang="it-IT" smtClean="0"/>
              <a:pPr/>
              <a:t>9</a:t>
            </a:fld>
            <a:endParaRPr lang="it-IT"/>
          </a:p>
        </p:txBody>
      </p:sp>
    </p:spTree>
    <p:extLst>
      <p:ext uri="{BB962C8B-B14F-4D97-AF65-F5344CB8AC3E}">
        <p14:creationId xmlns:p14="http://schemas.microsoft.com/office/powerpoint/2010/main" val="232277978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4224</TotalTime>
  <Words>2791</Words>
  <Application>Microsoft Office PowerPoint</Application>
  <PresentationFormat>Presentazione su schermo (4:3)</PresentationFormat>
  <Paragraphs>340</Paragraphs>
  <Slides>36</Slides>
  <Notes>7</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36</vt:i4>
      </vt:variant>
    </vt:vector>
  </HeadingPairs>
  <TitlesOfParts>
    <vt:vector size="41" baseType="lpstr">
      <vt:lpstr>Arial</vt:lpstr>
      <vt:lpstr>Calibri</vt:lpstr>
      <vt:lpstr>Calibri Light</vt:lpstr>
      <vt:lpstr>Times New Roman</vt:lpstr>
      <vt:lpstr>Tema di Office</vt:lpstr>
      <vt:lpstr>Il trattamento di Vecchiaia e Anzianità Cipag</vt:lpstr>
      <vt:lpstr>LA RIFORMA FORNERO</vt:lpstr>
      <vt:lpstr>LA RIFORMA FORNERO</vt:lpstr>
      <vt:lpstr>MODIFICHE REGOLAMENTARI CIPAG </vt:lpstr>
      <vt:lpstr>MODIFICHE REGOLAMENTARI CIPAG </vt:lpstr>
      <vt:lpstr>LA PENSIONE DI VECCHIAIA CIPAG</vt:lpstr>
      <vt:lpstr>LA PENSIONE DI ANZIANITÀ CIPAG</vt:lpstr>
      <vt:lpstr>CONFRONTO CIPAG - INPS</vt:lpstr>
      <vt:lpstr>RICONGIUNZIONE LIBERI PROFESSIONISTI LEGGE 5 MARZO 1990 N. 45</vt:lpstr>
      <vt:lpstr> RICONGIUNZIONE - LEGGE 5 MARZO 1990 N. 45 </vt:lpstr>
      <vt:lpstr>TOTALIZZAZIONE  D.LGS n. 42/2006</vt:lpstr>
      <vt:lpstr>TOTALIZZAZIONE</vt:lpstr>
      <vt:lpstr>CUMULO LEGGE N. 228/2012</vt:lpstr>
      <vt:lpstr>Presentazione standard di PowerPoint</vt:lpstr>
      <vt:lpstr>SOGGETTI DESTINATARI</vt:lpstr>
      <vt:lpstr>CUMULO LEGGE 11.12.2016, N. 232 (LEGGE DI BILANCIO 2017)</vt:lpstr>
      <vt:lpstr>CUMULO LEGGE 11.12.2016, N. 232 (LEGGE DI BILANCIO 2017)</vt:lpstr>
      <vt:lpstr>CUMULO LEGGE 11.12.2016, N. 232 (LEGGE DI BILANCIO 2017)</vt:lpstr>
      <vt:lpstr>CUMULO LEGGE 11.12.2016, N. 232 (LEGGE DI BILANCIO 2017)</vt:lpstr>
      <vt:lpstr>CUMULO LEGGE 11.12.2016, N. 232 (LEGGE DI BILANCIO 2017)</vt:lpstr>
      <vt:lpstr>CUMULO LEGGE 11.12.2016, N. 232 (LEGGE DI BILANCIO 2017)</vt:lpstr>
      <vt:lpstr>CUMULO LEGGE 11.12.2016, N. 232 (LEGGE DI BILANCIO 2017)</vt:lpstr>
      <vt:lpstr>CUMULO LEGGE 11.12.2016, N. 232 (LEGGE DI BILANCIO 2017) </vt:lpstr>
      <vt:lpstr>CUMULO LEGGE 11.12.2016, N. 232 (LEGGE DI BILANCIO 2017)</vt:lpstr>
      <vt:lpstr>CUMULO LEGGE 11.12.2016, N. 232 (LEGGE DI BILANCIO 2017)</vt:lpstr>
      <vt:lpstr>CUMULO LEGGE 11.12.2016, N. 232 (LEGGE DI BILANCIO 2017)</vt:lpstr>
      <vt:lpstr>CUMULO LEGGE 11.12.2016, N. 232 (LEGGE DI BILANCIO 2017) </vt:lpstr>
      <vt:lpstr>CUMULO LEGGE 11.12.2016, N. 232 (LEGGE DI BILANCIO 2017)</vt:lpstr>
      <vt:lpstr>CUMULO LEGGE 11.12.2016, N. 232 (LEGGE DI BILANCIO 2017)</vt:lpstr>
      <vt:lpstr>DEFINIZIONE AGEVOLATA DEI RUOLI D.L N.193/2016 CONVERTITO IN LEGGE N.225/2016</vt:lpstr>
      <vt:lpstr>DEFINIZIONE AGEVOLATA DEI RUOLI D.L N.193/2016 CONVERTITO INLEGGE N.225/2016</vt:lpstr>
      <vt:lpstr> DEFINIZIONE AGEVOLATA DEI RUOLI D.L N.193/2016 CONVERTITO IN LEGGE N.225/2016 </vt:lpstr>
      <vt:lpstr> DEFINIZIONE AGEVOLATA DEI RUOLI D.L N.193/2016 CONVERTITO IN LEGGE N.225/2016 </vt:lpstr>
      <vt:lpstr>ANDAMENTO ISCRITTI CIPAG</vt:lpstr>
      <vt:lpstr>RAPPORTO ISCRITTI PENSIONATI</vt:lpstr>
      <vt:lpstr>REDDITI DI CATEGORIA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Luca De Santis</dc:creator>
  <cp:lastModifiedBy>Cinzia</cp:lastModifiedBy>
  <cp:revision>519</cp:revision>
  <cp:lastPrinted>2017-05-04T13:20:42Z</cp:lastPrinted>
  <dcterms:created xsi:type="dcterms:W3CDTF">2010-05-20T07:48:13Z</dcterms:created>
  <dcterms:modified xsi:type="dcterms:W3CDTF">2017-05-04T13:21:13Z</dcterms:modified>
</cp:coreProperties>
</file>